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Exo 2"/>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2-regular.fntdata"/><Relationship Id="rId20" Type="http://schemas.openxmlformats.org/officeDocument/2006/relationships/slide" Target="slides/slide16.xml"/><Relationship Id="rId42" Type="http://schemas.openxmlformats.org/officeDocument/2006/relationships/font" Target="fonts/Exo2-italic.fntdata"/><Relationship Id="rId41" Type="http://schemas.openxmlformats.org/officeDocument/2006/relationships/font" Target="fonts/Exo2-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Exo2-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 name="Google Shape;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894939afa1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3894939afa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b1e0b5188_0_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b1e0b518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b1e0b518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bb1e0b518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894939afa1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894939af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894939afa1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894939afa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b1e0b5188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b1e0b518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894939afa1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3894939afa1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894939afa1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894939afa1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1176432d9d1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 name="Google Shape;37;g1176432d9d1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894939afa1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3894939afa1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894939afa1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3894939afa1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b1e0b5188_0_2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bb1e0b518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b1e0b5188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bb1e0b5188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89662762b1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389662762b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b1e0b5188_0_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bb1e0b518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89662762b1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89662762b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Minacce: non le conosciamo, non sappiamo quanto sono disposti a spendere, non sappiamo chi porta avanti una minaccia -&gt; threat intelligence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89662762b1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89662762b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Trust and Assumptions in Security Systems – A Deep Dive</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1. The Necessity of Trust in Security Systems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In every security system, we eventually reach a point where we must assume that certain components or individuals are trustworthy. This is an unavoidable reality because verifying every single element in a system is impractical, if not impossible. Instead, security engineers define a trust boundary, beyond which they assume components to be secure.</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However, this assumption introduces a fundamental challenge: What happens if a trusted element fails or is compromised? Since security mechanisms often depend on these core elements, any failure can cascade throughout the entire system. The goal, therefore, is not to eliminate trust—because that is impossible—but to minimize the elements that require trust and to establish mechanisms for continuous verification and mitigation.</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2. The Concept of a "Trusted Element"</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A trusted element is a component that is assumed to be secure and correct. However, the word "trusted" in security does not mean "trustworthy" in the everyday sense. Instead, it refers to something that the system relies on without independent verification. If a trusted element is compromised, the entire security model collapses.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Let’s consider some real-world examples of trusted elements in computer security:</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The security officer</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If you enter a secure facility, your safety might rely on a human guard checking badges. But what if the guard is bribed or negligent? Security is breached from within, and no technical measure can compensate for this human failure.</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The software we just installed</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When we install an operating system or an application, we assume it does only what it claims to do.</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However, what if the software contains a hidden backdoor, either intentionally (a malicious insider) or unintentionally (a zero-day vulnerability)?</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In supply chain attacks, an attacker compromises the software provider itself, meaning every installation is inherently insecure.</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Our own code</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Even when we develop our own software, we must ask: Can we trust our own implementation?</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We may introduce unintentional security flaws, like buffer overflows or insecure authentication logic.</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The compiler</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When we write and compile code, we assume the compiler translates our instructions correctly.</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But what if the compiler itself is compromised?</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A famous example is Ken Thompson’s "Trusting Trust" attack, where a modified compiler secretly inserted malicious instructions into any program it compiled, including its own source code.</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The BIOS (Basic Input/Output System)</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The BIOS or firmware is one of the lowest levels of software in a system.</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If an attacker implants malware at this level, it persists even after reinstalling the operating system.</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This has happened in real-world attacks, where state-sponsored cyber groups have targeted firmware to establish deep persistence on compromised machines.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The hardware itself</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Most computers and servers today rely on complex supply chains—processors, chips, and motherboards are manufactured in different countries.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What if an adversary plants a malicious microchip inside a motherboard before it even reaches you?</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This is not just hypothetical—there have been allegations of hardware implants in major tech products, suggesting that supply chain security is a growing concern.</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3. The "Chicken and Egg" Problem in Security</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This leads us to a fundamental paradox in security—how do we establish trust in the first place?</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If we say we trust the security officer, how do we verify they are not compromised?</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If we trust the compiler, but the compiler itself was compiled with a malicious tool, how do we break this loop?</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If we say we trust the BIOS, how do we verify that it has not been modified?</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This is known as a "chicken and egg" problem—to verify the integrity of one component, we often rely on another component that itself might not be fully trustworthy.</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A simple analogy is watching the watchers: Who ensures that the police follow the law? Another oversight agency? And who ensures that the oversight agency is not corrupt? This recursion applies just as much to security as it does to governance.</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4. How Can We Mitigate These Risks?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While we cannot eliminate the need for trust, we can minimize it and reduce the risk of failure by applying several key principles: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Minimize the Trusted Computing Base (TCB)</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The Trusted Computing Base refers to the set of components that must be assumed secure.</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If we reduce the number of trusted components, we reduce the risk that one of them will fail.</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For example, open-source software often has a lower TCB than closed-source software because it can be inspected by many experts.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Defense in Depth</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Instead of relying on a single layer of security, we deploy multiple layers so that a failure in one does not completely break the system.</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Example: Even if an attacker compromises a firewall, they might still need to bypass endpoint security measures to fully access a system.</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Independent Verification and Validation (IV&amp;V)</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Organizations should perform independent audits of software, hardware, and security controls.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Security-critical components, like cryptographic libraries, should be independently reviewed by multiple entities.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Secure Boot and Hardware-Based Attestation</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Secure Boot ensures that only digitally signed software runs during system startup, preventing BIOS-level attacks.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Hardware attestation (e.g., TPM - Trusted Platform Module) allows systems to verify their own integrity at boot time.</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Redundancy and Separation of Duties</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In high-security environments, no single person should have full control over a critical system.</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Example: Nuclear launch systems require two separate keys to be turned simultaneously to prevent unilateral action.</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5. Conclusion: The Balance Between Trust and Verification</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In security, we must trust some elements—but we should never trust blindly.</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Security is about finding the right balance between trust and verification.</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The fewer elements we trust, the lower our risk.</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We must assume that some trusted components will fail and design systems accordingly.</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Thus, the real question is not "Can we eliminate trust?" but rather "How can we minimize trust while maintaining security?"</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 The best security practices aim to strike this delicate balance—reducing the trusted computing base, deploying multiple verification layers, and preparing for the inevitable failure of trusted elements.</a:t>
            </a:r>
            <a:endParaRPr>
              <a:solidFill>
                <a:schemeClr val="dk1"/>
              </a:solidFill>
            </a:endParaRPr>
          </a:p>
          <a:p>
            <a:pPr indent="0" lvl="0" marL="0" rtl="0" algn="l">
              <a:spcBef>
                <a:spcPts val="0"/>
              </a:spcBef>
              <a:spcAft>
                <a:spcPts val="0"/>
              </a:spcAft>
              <a:buSzPts val="1400"/>
              <a:buNone/>
            </a:pPr>
            <a:r>
              <a:rPr lang="en">
                <a:solidFill>
                  <a:schemeClr val="dk1"/>
                </a:solidFill>
              </a:rPr>
              <a:t>At the end of the day, security is not about perfection—it is about resilience.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1" name="Google Shape;11;p2"/>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4" name="Google Shape;14;p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5" name="Google Shape;15;p3"/>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4"/>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 name="Google Shape;20;p5"/>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3" name="Google Shape;23;p6"/>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4" name="Google Shape;24;p6"/>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5" name="Google Shape;25;p6"/>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7"/>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28" name="Google Shape;28;p7"/>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Exo 2"/>
              <a:buNone/>
              <a:defRPr b="1" i="0" sz="3600" u="none" cap="none" strike="noStrike">
                <a:solidFill>
                  <a:schemeClr val="dk1"/>
                </a:solidFill>
                <a:latin typeface="Exo 2"/>
                <a:ea typeface="Exo 2"/>
                <a:cs typeface="Exo 2"/>
                <a:sym typeface="Exo 2"/>
              </a:defRPr>
            </a:lvl1pPr>
            <a:lvl2pPr lvl="1" marR="0" rtl="0" algn="l">
              <a:lnSpc>
                <a:spcPct val="100000"/>
              </a:lnSpc>
              <a:spcBef>
                <a:spcPts val="0"/>
              </a:spcBef>
              <a:spcAft>
                <a:spcPts val="0"/>
              </a:spcAft>
              <a:buClr>
                <a:schemeClr val="dk1"/>
              </a:buClr>
              <a:buSzPts val="3600"/>
              <a:buFont typeface="Exo 2"/>
              <a:buNone/>
              <a:defRPr b="1" i="0" sz="3600" u="none" cap="none" strike="noStrike">
                <a:solidFill>
                  <a:schemeClr val="dk1"/>
                </a:solidFill>
                <a:latin typeface="Exo 2"/>
                <a:ea typeface="Exo 2"/>
                <a:cs typeface="Exo 2"/>
                <a:sym typeface="Exo 2"/>
              </a:defRPr>
            </a:lvl2pPr>
            <a:lvl3pPr lvl="2" marR="0" rtl="0" algn="l">
              <a:lnSpc>
                <a:spcPct val="100000"/>
              </a:lnSpc>
              <a:spcBef>
                <a:spcPts val="0"/>
              </a:spcBef>
              <a:spcAft>
                <a:spcPts val="0"/>
              </a:spcAft>
              <a:buClr>
                <a:schemeClr val="dk1"/>
              </a:buClr>
              <a:buSzPts val="3600"/>
              <a:buFont typeface="Exo 2"/>
              <a:buNone/>
              <a:defRPr b="1" i="0" sz="3600" u="none" cap="none" strike="noStrike">
                <a:solidFill>
                  <a:schemeClr val="dk1"/>
                </a:solidFill>
                <a:latin typeface="Exo 2"/>
                <a:ea typeface="Exo 2"/>
                <a:cs typeface="Exo 2"/>
                <a:sym typeface="Exo 2"/>
              </a:defRPr>
            </a:lvl3pPr>
            <a:lvl4pPr lvl="3" marR="0" rtl="0" algn="l">
              <a:lnSpc>
                <a:spcPct val="100000"/>
              </a:lnSpc>
              <a:spcBef>
                <a:spcPts val="0"/>
              </a:spcBef>
              <a:spcAft>
                <a:spcPts val="0"/>
              </a:spcAft>
              <a:buClr>
                <a:schemeClr val="dk1"/>
              </a:buClr>
              <a:buSzPts val="3600"/>
              <a:buFont typeface="Exo 2"/>
              <a:buNone/>
              <a:defRPr b="1" i="0" sz="3600" u="none" cap="none" strike="noStrike">
                <a:solidFill>
                  <a:schemeClr val="dk1"/>
                </a:solidFill>
                <a:latin typeface="Exo 2"/>
                <a:ea typeface="Exo 2"/>
                <a:cs typeface="Exo 2"/>
                <a:sym typeface="Exo 2"/>
              </a:defRPr>
            </a:lvl4pPr>
            <a:lvl5pPr lvl="4" marR="0" rtl="0" algn="l">
              <a:lnSpc>
                <a:spcPct val="100000"/>
              </a:lnSpc>
              <a:spcBef>
                <a:spcPts val="0"/>
              </a:spcBef>
              <a:spcAft>
                <a:spcPts val="0"/>
              </a:spcAft>
              <a:buClr>
                <a:schemeClr val="dk1"/>
              </a:buClr>
              <a:buSzPts val="3600"/>
              <a:buFont typeface="Exo 2"/>
              <a:buNone/>
              <a:defRPr b="1" i="0" sz="3600" u="none" cap="none" strike="noStrike">
                <a:solidFill>
                  <a:schemeClr val="dk1"/>
                </a:solidFill>
                <a:latin typeface="Exo 2"/>
                <a:ea typeface="Exo 2"/>
                <a:cs typeface="Exo 2"/>
                <a:sym typeface="Exo 2"/>
              </a:defRPr>
            </a:lvl5pPr>
            <a:lvl6pPr lvl="5" marR="0" rtl="0" algn="l">
              <a:lnSpc>
                <a:spcPct val="100000"/>
              </a:lnSpc>
              <a:spcBef>
                <a:spcPts val="0"/>
              </a:spcBef>
              <a:spcAft>
                <a:spcPts val="0"/>
              </a:spcAft>
              <a:buClr>
                <a:schemeClr val="dk1"/>
              </a:buClr>
              <a:buSzPts val="3600"/>
              <a:buFont typeface="Exo 2"/>
              <a:buNone/>
              <a:defRPr b="1" i="0" sz="3600" u="none" cap="none" strike="noStrike">
                <a:solidFill>
                  <a:schemeClr val="dk1"/>
                </a:solidFill>
                <a:latin typeface="Exo 2"/>
                <a:ea typeface="Exo 2"/>
                <a:cs typeface="Exo 2"/>
                <a:sym typeface="Exo 2"/>
              </a:defRPr>
            </a:lvl6pPr>
            <a:lvl7pPr lvl="6" marR="0" rtl="0" algn="l">
              <a:lnSpc>
                <a:spcPct val="100000"/>
              </a:lnSpc>
              <a:spcBef>
                <a:spcPts val="0"/>
              </a:spcBef>
              <a:spcAft>
                <a:spcPts val="0"/>
              </a:spcAft>
              <a:buClr>
                <a:schemeClr val="dk1"/>
              </a:buClr>
              <a:buSzPts val="3600"/>
              <a:buFont typeface="Exo 2"/>
              <a:buNone/>
              <a:defRPr b="1" i="0" sz="3600" u="none" cap="none" strike="noStrike">
                <a:solidFill>
                  <a:schemeClr val="dk1"/>
                </a:solidFill>
                <a:latin typeface="Exo 2"/>
                <a:ea typeface="Exo 2"/>
                <a:cs typeface="Exo 2"/>
                <a:sym typeface="Exo 2"/>
              </a:defRPr>
            </a:lvl7pPr>
            <a:lvl8pPr lvl="7" marR="0" rtl="0" algn="l">
              <a:lnSpc>
                <a:spcPct val="100000"/>
              </a:lnSpc>
              <a:spcBef>
                <a:spcPts val="0"/>
              </a:spcBef>
              <a:spcAft>
                <a:spcPts val="0"/>
              </a:spcAft>
              <a:buClr>
                <a:schemeClr val="dk1"/>
              </a:buClr>
              <a:buSzPts val="3600"/>
              <a:buFont typeface="Exo 2"/>
              <a:buNone/>
              <a:defRPr b="1" i="0" sz="3600" u="none" cap="none" strike="noStrike">
                <a:solidFill>
                  <a:schemeClr val="dk1"/>
                </a:solidFill>
                <a:latin typeface="Exo 2"/>
                <a:ea typeface="Exo 2"/>
                <a:cs typeface="Exo 2"/>
                <a:sym typeface="Exo 2"/>
              </a:defRPr>
            </a:lvl8pPr>
            <a:lvl9pPr lvl="8" marR="0" rtl="0" algn="l">
              <a:lnSpc>
                <a:spcPct val="100000"/>
              </a:lnSpc>
              <a:spcBef>
                <a:spcPts val="0"/>
              </a:spcBef>
              <a:spcAft>
                <a:spcPts val="0"/>
              </a:spcAft>
              <a:buClr>
                <a:schemeClr val="dk1"/>
              </a:buClr>
              <a:buSzPts val="3600"/>
              <a:buFont typeface="Exo 2"/>
              <a:buNone/>
              <a:defRPr b="1" i="0" sz="3600" u="none" cap="none" strike="noStrike">
                <a:solidFill>
                  <a:schemeClr val="dk1"/>
                </a:solidFill>
                <a:latin typeface="Exo 2"/>
                <a:ea typeface="Exo 2"/>
                <a:cs typeface="Exo 2"/>
                <a:sym typeface="Exo 2"/>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434343"/>
              </a:buClr>
              <a:buSzPts val="3000"/>
              <a:buFont typeface="Exo 2"/>
              <a:buChar char="●"/>
              <a:defRPr i="0" sz="3000" u="none" cap="none" strike="noStrike">
                <a:solidFill>
                  <a:srgbClr val="434343"/>
                </a:solidFill>
                <a:latin typeface="Exo 2"/>
                <a:ea typeface="Exo 2"/>
                <a:cs typeface="Exo 2"/>
                <a:sym typeface="Exo 2"/>
              </a:defRPr>
            </a:lvl1pPr>
            <a:lvl2pPr indent="-381000" lvl="1" marL="914400" marR="0" rtl="0" algn="l">
              <a:lnSpc>
                <a:spcPct val="100000"/>
              </a:lnSpc>
              <a:spcBef>
                <a:spcPts val="0"/>
              </a:spcBef>
              <a:spcAft>
                <a:spcPts val="0"/>
              </a:spcAft>
              <a:buClr>
                <a:srgbClr val="434343"/>
              </a:buClr>
              <a:buSzPts val="2400"/>
              <a:buFont typeface="Exo 2"/>
              <a:buChar char="○"/>
              <a:defRPr i="0" sz="2400" u="none" cap="none" strike="noStrike">
                <a:solidFill>
                  <a:srgbClr val="434343"/>
                </a:solidFill>
                <a:latin typeface="Exo 2"/>
                <a:ea typeface="Exo 2"/>
                <a:cs typeface="Exo 2"/>
                <a:sym typeface="Exo 2"/>
              </a:defRPr>
            </a:lvl2pPr>
            <a:lvl3pPr indent="-381000" lvl="2" marL="1371600" marR="0" rtl="0" algn="l">
              <a:lnSpc>
                <a:spcPct val="100000"/>
              </a:lnSpc>
              <a:spcBef>
                <a:spcPts val="0"/>
              </a:spcBef>
              <a:spcAft>
                <a:spcPts val="0"/>
              </a:spcAft>
              <a:buClr>
                <a:srgbClr val="434343"/>
              </a:buClr>
              <a:buSzPts val="2400"/>
              <a:buFont typeface="Exo 2"/>
              <a:buChar char="■"/>
              <a:defRPr i="0" sz="2400" u="none" cap="none" strike="noStrike">
                <a:solidFill>
                  <a:srgbClr val="434343"/>
                </a:solidFill>
                <a:latin typeface="Exo 2"/>
                <a:ea typeface="Exo 2"/>
                <a:cs typeface="Exo 2"/>
                <a:sym typeface="Exo 2"/>
              </a:defRPr>
            </a:lvl3pPr>
            <a:lvl4pPr indent="-342900" lvl="3" marL="1828800" marR="0" rtl="0" algn="l">
              <a:lnSpc>
                <a:spcPct val="100000"/>
              </a:lnSpc>
              <a:spcBef>
                <a:spcPts val="0"/>
              </a:spcBef>
              <a:spcAft>
                <a:spcPts val="0"/>
              </a:spcAft>
              <a:buClr>
                <a:srgbClr val="434343"/>
              </a:buClr>
              <a:buSzPts val="1800"/>
              <a:buFont typeface="Exo 2"/>
              <a:buChar char="●"/>
              <a:defRPr i="0" sz="1800" u="none" cap="none" strike="noStrike">
                <a:solidFill>
                  <a:srgbClr val="434343"/>
                </a:solidFill>
                <a:latin typeface="Exo 2"/>
                <a:ea typeface="Exo 2"/>
                <a:cs typeface="Exo 2"/>
                <a:sym typeface="Exo 2"/>
              </a:defRPr>
            </a:lvl4pPr>
            <a:lvl5pPr indent="-342900" lvl="4" marL="2286000" marR="0" rtl="0" algn="l">
              <a:lnSpc>
                <a:spcPct val="100000"/>
              </a:lnSpc>
              <a:spcBef>
                <a:spcPts val="0"/>
              </a:spcBef>
              <a:spcAft>
                <a:spcPts val="0"/>
              </a:spcAft>
              <a:buClr>
                <a:srgbClr val="434343"/>
              </a:buClr>
              <a:buSzPts val="1800"/>
              <a:buFont typeface="Exo 2"/>
              <a:buChar char="○"/>
              <a:defRPr i="0" sz="1800" u="none" cap="none" strike="noStrike">
                <a:solidFill>
                  <a:srgbClr val="434343"/>
                </a:solidFill>
                <a:latin typeface="Exo 2"/>
                <a:ea typeface="Exo 2"/>
                <a:cs typeface="Exo 2"/>
                <a:sym typeface="Exo 2"/>
              </a:defRPr>
            </a:lvl5pPr>
            <a:lvl6pPr indent="-342900" lvl="5" marL="2743200" marR="0" rtl="0" algn="l">
              <a:lnSpc>
                <a:spcPct val="100000"/>
              </a:lnSpc>
              <a:spcBef>
                <a:spcPts val="0"/>
              </a:spcBef>
              <a:spcAft>
                <a:spcPts val="0"/>
              </a:spcAft>
              <a:buClr>
                <a:srgbClr val="434343"/>
              </a:buClr>
              <a:buSzPts val="1800"/>
              <a:buFont typeface="Exo 2"/>
              <a:buChar char="■"/>
              <a:defRPr i="0" sz="1800" u="none" cap="none" strike="noStrike">
                <a:solidFill>
                  <a:srgbClr val="434343"/>
                </a:solidFill>
                <a:latin typeface="Exo 2"/>
                <a:ea typeface="Exo 2"/>
                <a:cs typeface="Exo 2"/>
                <a:sym typeface="Exo 2"/>
              </a:defRPr>
            </a:lvl6pPr>
            <a:lvl7pPr indent="-342900" lvl="6" marL="3200400" marR="0" rtl="0" algn="l">
              <a:lnSpc>
                <a:spcPct val="100000"/>
              </a:lnSpc>
              <a:spcBef>
                <a:spcPts val="0"/>
              </a:spcBef>
              <a:spcAft>
                <a:spcPts val="0"/>
              </a:spcAft>
              <a:buClr>
                <a:srgbClr val="434343"/>
              </a:buClr>
              <a:buSzPts val="1800"/>
              <a:buFont typeface="Exo 2"/>
              <a:buChar char="●"/>
              <a:defRPr i="0" sz="1800" u="none" cap="none" strike="noStrike">
                <a:solidFill>
                  <a:srgbClr val="434343"/>
                </a:solidFill>
                <a:latin typeface="Exo 2"/>
                <a:ea typeface="Exo 2"/>
                <a:cs typeface="Exo 2"/>
                <a:sym typeface="Exo 2"/>
              </a:defRPr>
            </a:lvl7pPr>
            <a:lvl8pPr indent="-342900" lvl="7" marL="3657600" marR="0" rtl="0" algn="l">
              <a:lnSpc>
                <a:spcPct val="100000"/>
              </a:lnSpc>
              <a:spcBef>
                <a:spcPts val="0"/>
              </a:spcBef>
              <a:spcAft>
                <a:spcPts val="0"/>
              </a:spcAft>
              <a:buClr>
                <a:srgbClr val="434343"/>
              </a:buClr>
              <a:buSzPts val="1800"/>
              <a:buFont typeface="Exo 2"/>
              <a:buChar char="○"/>
              <a:defRPr i="0" sz="1800" u="none" cap="none" strike="noStrike">
                <a:solidFill>
                  <a:srgbClr val="434343"/>
                </a:solidFill>
                <a:latin typeface="Exo 2"/>
                <a:ea typeface="Exo 2"/>
                <a:cs typeface="Exo 2"/>
                <a:sym typeface="Exo 2"/>
              </a:defRPr>
            </a:lvl8pPr>
            <a:lvl9pPr indent="-342900" lvl="8" marL="4114800" marR="0" rtl="0" algn="l">
              <a:lnSpc>
                <a:spcPct val="100000"/>
              </a:lnSpc>
              <a:spcBef>
                <a:spcPts val="0"/>
              </a:spcBef>
              <a:spcAft>
                <a:spcPts val="0"/>
              </a:spcAft>
              <a:buClr>
                <a:srgbClr val="434343"/>
              </a:buClr>
              <a:buSzPts val="1800"/>
              <a:buFont typeface="Exo 2"/>
              <a:buChar char="■"/>
              <a:defRPr i="0" sz="1800" u="none" cap="none" strike="noStrike">
                <a:solidFill>
                  <a:srgbClr val="434343"/>
                </a:solidFill>
                <a:latin typeface="Exo 2"/>
                <a:ea typeface="Exo 2"/>
                <a:cs typeface="Exo 2"/>
                <a:sym typeface="Exo 2"/>
              </a:defRPr>
            </a:lvl9pPr>
          </a:lstStyle>
          <a:p/>
        </p:txBody>
      </p:sp>
      <p:sp>
        <p:nvSpPr>
          <p:cNvPr id="8" name="Google Shape;8;p1"/>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3.gif"/><Relationship Id="rId5"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hyperlink" Target="http://en.wikipedia.org/wiki/Cheyenne_Mountain_nuclear_bunker" TargetMode="External"/><Relationship Id="rId6"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sz="4300"/>
              <a:t>01. Introduzione alla Sicurezza (dell’informazione)</a:t>
            </a:r>
            <a:endParaRPr sz="4300"/>
          </a:p>
        </p:txBody>
      </p:sp>
      <p:sp>
        <p:nvSpPr>
          <p:cNvPr id="34" name="Google Shape;34;p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Sicurezza dell’Informazione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7"/>
          <p:cNvPicPr preferRelativeResize="0"/>
          <p:nvPr/>
        </p:nvPicPr>
        <p:blipFill rotWithShape="1">
          <a:blip r:embed="rId3">
            <a:alphaModFix/>
          </a:blip>
          <a:srcRect b="0" l="0" r="0" t="0"/>
          <a:stretch/>
        </p:blipFill>
        <p:spPr>
          <a:xfrm>
            <a:off x="754650" y="1267238"/>
            <a:ext cx="5631638" cy="3698232"/>
          </a:xfrm>
          <a:prstGeom prst="rect">
            <a:avLst/>
          </a:prstGeom>
          <a:noFill/>
          <a:ln>
            <a:noFill/>
          </a:ln>
        </p:spPr>
      </p:pic>
      <p:sp>
        <p:nvSpPr>
          <p:cNvPr id="105" name="Google Shape;105;p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Exploitation di un lucchetto</a:t>
            </a:r>
            <a:endParaRPr/>
          </a:p>
        </p:txBody>
      </p:sp>
      <p:sp>
        <p:nvSpPr>
          <p:cNvPr id="106" name="Google Shape;106;p17"/>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07" name="Google Shape;107;p17"/>
          <p:cNvPicPr preferRelativeResize="0"/>
          <p:nvPr/>
        </p:nvPicPr>
        <p:blipFill rotWithShape="1">
          <a:blip r:embed="rId4">
            <a:alphaModFix/>
          </a:blip>
          <a:srcRect b="0" l="0" r="0" t="0"/>
          <a:stretch/>
        </p:blipFill>
        <p:spPr>
          <a:xfrm>
            <a:off x="101250" y="3128759"/>
            <a:ext cx="2610113" cy="1957575"/>
          </a:xfrm>
          <a:prstGeom prst="rect">
            <a:avLst/>
          </a:prstGeom>
          <a:noFill/>
          <a:ln>
            <a:noFill/>
          </a:ln>
        </p:spPr>
      </p:pic>
      <p:pic>
        <p:nvPicPr>
          <p:cNvPr id="108" name="Google Shape;108;p17"/>
          <p:cNvPicPr preferRelativeResize="0"/>
          <p:nvPr/>
        </p:nvPicPr>
        <p:blipFill rotWithShape="1">
          <a:blip r:embed="rId5">
            <a:alphaModFix/>
          </a:blip>
          <a:srcRect b="1874" l="26128" r="0" t="0"/>
          <a:stretch/>
        </p:blipFill>
        <p:spPr>
          <a:xfrm>
            <a:off x="6629075" y="3667969"/>
            <a:ext cx="2155400" cy="1289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p:cNvPicPr preferRelativeResize="0"/>
          <p:nvPr/>
        </p:nvPicPr>
        <p:blipFill rotWithShape="1">
          <a:blip r:embed="rId3">
            <a:alphaModFix/>
          </a:blip>
          <a:srcRect b="0" l="0" r="0" t="0"/>
          <a:stretch/>
        </p:blipFill>
        <p:spPr>
          <a:xfrm>
            <a:off x="754650" y="1267238"/>
            <a:ext cx="5631638" cy="3698232"/>
          </a:xfrm>
          <a:prstGeom prst="rect">
            <a:avLst/>
          </a:prstGeom>
          <a:noFill/>
          <a:ln>
            <a:noFill/>
          </a:ln>
        </p:spPr>
      </p:pic>
      <p:sp>
        <p:nvSpPr>
          <p:cNvPr id="114" name="Google Shape;114;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Exploitation di un lucchetto</a:t>
            </a:r>
            <a:endParaRPr/>
          </a:p>
        </p:txBody>
      </p:sp>
      <p:sp>
        <p:nvSpPr>
          <p:cNvPr id="115" name="Google Shape;115;p18"/>
          <p:cNvSpPr txBox="1"/>
          <p:nvPr>
            <p:ph idx="12" type="sldNum"/>
          </p:nvPr>
        </p:nvSpPr>
        <p:spPr>
          <a:xfrm>
            <a:off x="8556784" y="474985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16" name="Google Shape;116;p18"/>
          <p:cNvSpPr/>
          <p:nvPr/>
        </p:nvSpPr>
        <p:spPr>
          <a:xfrm>
            <a:off x="705425" y="4202156"/>
            <a:ext cx="1744200" cy="385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Exploit?</a:t>
            </a:r>
            <a:endParaRPr/>
          </a:p>
        </p:txBody>
      </p:sp>
      <p:sp>
        <p:nvSpPr>
          <p:cNvPr id="117" name="Google Shape;117;p18"/>
          <p:cNvSpPr/>
          <p:nvPr/>
        </p:nvSpPr>
        <p:spPr>
          <a:xfrm>
            <a:off x="705425" y="3656175"/>
            <a:ext cx="1744200" cy="3858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Vulnerabilità?</a:t>
            </a:r>
            <a:endParaRPr/>
          </a:p>
        </p:txBody>
      </p:sp>
      <p:pic>
        <p:nvPicPr>
          <p:cNvPr id="118" name="Google Shape;118;p18"/>
          <p:cNvPicPr preferRelativeResize="0"/>
          <p:nvPr/>
        </p:nvPicPr>
        <p:blipFill rotWithShape="1">
          <a:blip r:embed="rId4">
            <a:alphaModFix/>
          </a:blip>
          <a:srcRect b="0" l="0" r="0" t="0"/>
          <a:stretch/>
        </p:blipFill>
        <p:spPr>
          <a:xfrm>
            <a:off x="7170074" y="2826256"/>
            <a:ext cx="1234899" cy="17616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3600"/>
              <a:buNone/>
            </a:pPr>
            <a:r>
              <a:rPr lang="en"/>
              <a:t>Exploitation di un lucchetto</a:t>
            </a:r>
            <a:endParaRPr/>
          </a:p>
        </p:txBody>
      </p:sp>
      <p:pic>
        <p:nvPicPr>
          <p:cNvPr id="124" name="Google Shape;124;p19"/>
          <p:cNvPicPr preferRelativeResize="0"/>
          <p:nvPr/>
        </p:nvPicPr>
        <p:blipFill rotWithShape="1">
          <a:blip r:embed="rId3">
            <a:alphaModFix/>
          </a:blip>
          <a:srcRect b="0" l="0" r="0" t="0"/>
          <a:stretch/>
        </p:blipFill>
        <p:spPr>
          <a:xfrm>
            <a:off x="754650" y="1267238"/>
            <a:ext cx="5631638" cy="3698232"/>
          </a:xfrm>
          <a:prstGeom prst="rect">
            <a:avLst/>
          </a:prstGeom>
          <a:noFill/>
          <a:ln>
            <a:noFill/>
          </a:ln>
        </p:spPr>
      </p:pic>
      <p:sp>
        <p:nvSpPr>
          <p:cNvPr id="125" name="Google Shape;125;p19"/>
          <p:cNvSpPr/>
          <p:nvPr/>
        </p:nvSpPr>
        <p:spPr>
          <a:xfrm>
            <a:off x="1600200" y="3148763"/>
            <a:ext cx="1744200" cy="3855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Exploit</a:t>
            </a:r>
            <a:endParaRPr b="0" i="0" sz="1400" u="none" cap="none" strike="noStrike">
              <a:solidFill>
                <a:srgbClr val="000000"/>
              </a:solidFill>
              <a:latin typeface="Arial"/>
              <a:ea typeface="Arial"/>
              <a:cs typeface="Arial"/>
              <a:sym typeface="Arial"/>
            </a:endParaRPr>
          </a:p>
        </p:txBody>
      </p:sp>
      <p:sp>
        <p:nvSpPr>
          <p:cNvPr id="126" name="Google Shape;126;p19"/>
          <p:cNvSpPr/>
          <p:nvPr/>
        </p:nvSpPr>
        <p:spPr>
          <a:xfrm>
            <a:off x="6325500" y="990844"/>
            <a:ext cx="1744200" cy="3855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Vulnerabilit</a:t>
            </a:r>
            <a:r>
              <a:rPr lang="en"/>
              <a:t>à</a:t>
            </a:r>
            <a:endParaRPr b="0" i="0" sz="1400" u="none" cap="none" strike="noStrike">
              <a:solidFill>
                <a:srgbClr val="000000"/>
              </a:solidFill>
              <a:latin typeface="Arial"/>
              <a:ea typeface="Arial"/>
              <a:cs typeface="Arial"/>
              <a:sym typeface="Arial"/>
            </a:endParaRPr>
          </a:p>
        </p:txBody>
      </p:sp>
      <p:cxnSp>
        <p:nvCxnSpPr>
          <p:cNvPr id="127" name="Google Shape;127;p19"/>
          <p:cNvCxnSpPr>
            <a:stCxn id="126" idx="2"/>
          </p:cNvCxnSpPr>
          <p:nvPr/>
        </p:nvCxnSpPr>
        <p:spPr>
          <a:xfrm flipH="1">
            <a:off x="5728800" y="1376344"/>
            <a:ext cx="1468800" cy="709200"/>
          </a:xfrm>
          <a:prstGeom prst="straightConnector1">
            <a:avLst/>
          </a:prstGeom>
          <a:noFill/>
          <a:ln cap="flat" cmpd="sng" w="19050">
            <a:solidFill>
              <a:srgbClr val="00FFFF"/>
            </a:solidFill>
            <a:prstDash val="solid"/>
            <a:round/>
            <a:headEnd len="sm" w="sm" type="none"/>
            <a:tailEnd len="med" w="med" type="triangle"/>
          </a:ln>
        </p:spPr>
      </p:cxnSp>
      <p:cxnSp>
        <p:nvCxnSpPr>
          <p:cNvPr id="128" name="Google Shape;128;p19"/>
          <p:cNvCxnSpPr>
            <a:stCxn id="126" idx="2"/>
          </p:cNvCxnSpPr>
          <p:nvPr/>
        </p:nvCxnSpPr>
        <p:spPr>
          <a:xfrm flipH="1">
            <a:off x="6141900" y="1376344"/>
            <a:ext cx="1055700" cy="764100"/>
          </a:xfrm>
          <a:prstGeom prst="straightConnector1">
            <a:avLst/>
          </a:prstGeom>
          <a:noFill/>
          <a:ln cap="flat" cmpd="sng" w="19050">
            <a:solidFill>
              <a:srgbClr val="00FFFF"/>
            </a:solidFill>
            <a:prstDash val="solid"/>
            <a:round/>
            <a:headEnd len="sm" w="sm" type="none"/>
            <a:tailEnd len="med" w="med" type="triangle"/>
          </a:ln>
        </p:spPr>
      </p:cxnSp>
      <p:cxnSp>
        <p:nvCxnSpPr>
          <p:cNvPr id="129" name="Google Shape;129;p19"/>
          <p:cNvCxnSpPr>
            <a:stCxn id="126" idx="2"/>
          </p:cNvCxnSpPr>
          <p:nvPr/>
        </p:nvCxnSpPr>
        <p:spPr>
          <a:xfrm flipH="1">
            <a:off x="6426600" y="1376344"/>
            <a:ext cx="771000" cy="1053600"/>
          </a:xfrm>
          <a:prstGeom prst="straightConnector1">
            <a:avLst/>
          </a:prstGeom>
          <a:noFill/>
          <a:ln cap="flat" cmpd="sng" w="19050">
            <a:solidFill>
              <a:srgbClr val="00FFFF"/>
            </a:solidFill>
            <a:prstDash val="solid"/>
            <a:round/>
            <a:headEnd len="sm" w="sm" type="none"/>
            <a:tailEnd len="med" w="med" type="triangle"/>
          </a:ln>
        </p:spPr>
      </p:cxnSp>
      <p:cxnSp>
        <p:nvCxnSpPr>
          <p:cNvPr id="130" name="Google Shape;130;p19"/>
          <p:cNvCxnSpPr/>
          <p:nvPr/>
        </p:nvCxnSpPr>
        <p:spPr>
          <a:xfrm flipH="1">
            <a:off x="6848775" y="1403963"/>
            <a:ext cx="348900" cy="1115400"/>
          </a:xfrm>
          <a:prstGeom prst="straightConnector1">
            <a:avLst/>
          </a:prstGeom>
          <a:noFill/>
          <a:ln cap="flat" cmpd="sng" w="19050">
            <a:solidFill>
              <a:srgbClr val="00FFFF"/>
            </a:solidFill>
            <a:prstDash val="solid"/>
            <a:round/>
            <a:headEnd len="sm" w="sm" type="none"/>
            <a:tailEnd len="med" w="med" type="triangle"/>
          </a:ln>
        </p:spPr>
      </p:cxnSp>
      <p:cxnSp>
        <p:nvCxnSpPr>
          <p:cNvPr id="131" name="Google Shape;131;p19"/>
          <p:cNvCxnSpPr>
            <a:stCxn id="125" idx="0"/>
          </p:cNvCxnSpPr>
          <p:nvPr/>
        </p:nvCxnSpPr>
        <p:spPr>
          <a:xfrm rot="10800000">
            <a:off x="2472300" y="2762963"/>
            <a:ext cx="0" cy="385800"/>
          </a:xfrm>
          <a:prstGeom prst="straightConnector1">
            <a:avLst/>
          </a:prstGeom>
          <a:noFill/>
          <a:ln cap="flat" cmpd="sng" w="19050">
            <a:solidFill>
              <a:schemeClr val="dk2"/>
            </a:solidFill>
            <a:prstDash val="solid"/>
            <a:round/>
            <a:headEnd len="sm" w="sm" type="none"/>
            <a:tailEnd len="med" w="med" type="triangle"/>
          </a:ln>
        </p:spPr>
      </p:cxnSp>
      <p:cxnSp>
        <p:nvCxnSpPr>
          <p:cNvPr id="132" name="Google Shape;132;p19"/>
          <p:cNvCxnSpPr>
            <a:stCxn id="125" idx="3"/>
          </p:cNvCxnSpPr>
          <p:nvPr/>
        </p:nvCxnSpPr>
        <p:spPr>
          <a:xfrm>
            <a:off x="3344400" y="3341513"/>
            <a:ext cx="1188900" cy="0"/>
          </a:xfrm>
          <a:prstGeom prst="straightConnector1">
            <a:avLst/>
          </a:prstGeom>
          <a:noFill/>
          <a:ln cap="flat" cmpd="sng" w="19050">
            <a:solidFill>
              <a:schemeClr val="dk2"/>
            </a:solidFill>
            <a:prstDash val="solid"/>
            <a:round/>
            <a:headEnd len="sm" w="sm" type="none"/>
            <a:tailEnd len="med" w="med" type="triangle"/>
          </a:ln>
        </p:spPr>
      </p:cxnSp>
      <p:sp>
        <p:nvSpPr>
          <p:cNvPr id="133" name="Google Shape;133;p19"/>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34" name="Google Shape;134;p19"/>
          <p:cNvPicPr preferRelativeResize="0"/>
          <p:nvPr/>
        </p:nvPicPr>
        <p:blipFill rotWithShape="1">
          <a:blip r:embed="rId4">
            <a:alphaModFix/>
          </a:blip>
          <a:srcRect b="0" l="0" r="0" t="0"/>
          <a:stretch/>
        </p:blipFill>
        <p:spPr>
          <a:xfrm>
            <a:off x="7170074" y="2826256"/>
            <a:ext cx="1234899" cy="17616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Possibili soluzioni</a:t>
            </a:r>
            <a:endParaRPr/>
          </a:p>
        </p:txBody>
      </p:sp>
      <p:pic>
        <p:nvPicPr>
          <p:cNvPr id="140" name="Google Shape;140;p20"/>
          <p:cNvPicPr preferRelativeResize="0"/>
          <p:nvPr/>
        </p:nvPicPr>
        <p:blipFill rotWithShape="1">
          <a:blip r:embed="rId3">
            <a:alphaModFix/>
          </a:blip>
          <a:srcRect b="0" l="0" r="0" t="0"/>
          <a:stretch/>
        </p:blipFill>
        <p:spPr>
          <a:xfrm>
            <a:off x="559649" y="1125618"/>
            <a:ext cx="3064462" cy="1761694"/>
          </a:xfrm>
          <a:prstGeom prst="rect">
            <a:avLst/>
          </a:prstGeom>
          <a:noFill/>
          <a:ln>
            <a:noFill/>
          </a:ln>
        </p:spPr>
      </p:pic>
      <p:pic>
        <p:nvPicPr>
          <p:cNvPr id="141" name="Google Shape;141;p20"/>
          <p:cNvPicPr preferRelativeResize="0"/>
          <p:nvPr/>
        </p:nvPicPr>
        <p:blipFill rotWithShape="1">
          <a:blip r:embed="rId4">
            <a:alphaModFix/>
          </a:blip>
          <a:srcRect b="0" l="0" r="0" t="0"/>
          <a:stretch/>
        </p:blipFill>
        <p:spPr>
          <a:xfrm>
            <a:off x="4884849" y="1125618"/>
            <a:ext cx="1234899" cy="1761694"/>
          </a:xfrm>
          <a:prstGeom prst="rect">
            <a:avLst/>
          </a:prstGeom>
          <a:noFill/>
          <a:ln>
            <a:noFill/>
          </a:ln>
        </p:spPr>
      </p:pic>
      <p:sp>
        <p:nvSpPr>
          <p:cNvPr id="142" name="Google Shape;142;p20"/>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43" name="Google Shape;143;p20"/>
          <p:cNvSpPr txBox="1"/>
          <p:nvPr/>
        </p:nvSpPr>
        <p:spPr>
          <a:xfrm>
            <a:off x="914400" y="3372729"/>
            <a:ext cx="731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Exo 2"/>
                <a:ea typeface="Exo 2"/>
                <a:cs typeface="Exo 2"/>
                <a:sym typeface="Exo 2"/>
              </a:rPr>
              <a:t>Come possiamo risolvere questa vulnerabilità?</a:t>
            </a:r>
            <a:r>
              <a:rPr lang="en" sz="2400">
                <a:latin typeface="Exo 2"/>
                <a:ea typeface="Exo 2"/>
                <a:cs typeface="Exo 2"/>
                <a:sym typeface="Exo 2"/>
              </a:rPr>
              <a:t> </a:t>
            </a:r>
            <a:endParaRPr sz="2400">
              <a:latin typeface="Exo 2"/>
              <a:ea typeface="Exo 2"/>
              <a:cs typeface="Exo 2"/>
              <a:sym typeface="Exo 2"/>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Possibili soluzioni</a:t>
            </a:r>
            <a:endParaRPr/>
          </a:p>
        </p:txBody>
      </p:sp>
      <p:pic>
        <p:nvPicPr>
          <p:cNvPr id="149" name="Google Shape;149;p21"/>
          <p:cNvPicPr preferRelativeResize="0"/>
          <p:nvPr/>
        </p:nvPicPr>
        <p:blipFill>
          <a:blip r:embed="rId3">
            <a:alphaModFix/>
          </a:blip>
          <a:stretch>
            <a:fillRect/>
          </a:stretch>
        </p:blipFill>
        <p:spPr>
          <a:xfrm>
            <a:off x="559649" y="1125618"/>
            <a:ext cx="3064463" cy="1761694"/>
          </a:xfrm>
          <a:prstGeom prst="rect">
            <a:avLst/>
          </a:prstGeom>
          <a:noFill/>
          <a:ln>
            <a:noFill/>
          </a:ln>
        </p:spPr>
      </p:pic>
      <p:pic>
        <p:nvPicPr>
          <p:cNvPr id="150" name="Google Shape;150;p21"/>
          <p:cNvPicPr preferRelativeResize="0"/>
          <p:nvPr/>
        </p:nvPicPr>
        <p:blipFill>
          <a:blip r:embed="rId4">
            <a:alphaModFix/>
          </a:blip>
          <a:stretch>
            <a:fillRect/>
          </a:stretch>
        </p:blipFill>
        <p:spPr>
          <a:xfrm>
            <a:off x="4884849" y="1125618"/>
            <a:ext cx="1234899" cy="1761694"/>
          </a:xfrm>
          <a:prstGeom prst="rect">
            <a:avLst/>
          </a:prstGeom>
          <a:noFill/>
          <a:ln>
            <a:noFill/>
          </a:ln>
        </p:spPr>
      </p:pic>
      <p:sp>
        <p:nvSpPr>
          <p:cNvPr id="151" name="Google Shape;151;p21"/>
          <p:cNvSpPr txBox="1"/>
          <p:nvPr>
            <p:ph idx="12" type="sldNum"/>
          </p:nvPr>
        </p:nvSpPr>
        <p:spPr>
          <a:xfrm>
            <a:off x="8556784" y="474985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52" name="Google Shape;152;p21"/>
          <p:cNvSpPr txBox="1"/>
          <p:nvPr/>
        </p:nvSpPr>
        <p:spPr>
          <a:xfrm>
            <a:off x="573450" y="3046975"/>
            <a:ext cx="3064500" cy="18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u="sng"/>
              <a:t>In generale non possiamo eliminare completamente la vulnerabilità…</a:t>
            </a:r>
            <a:endParaRPr i="1" sz="2000" u="sng"/>
          </a:p>
          <a:p>
            <a:pPr indent="0" lvl="0" marL="0" rtl="0" algn="ctr">
              <a:spcBef>
                <a:spcPts val="0"/>
              </a:spcBef>
              <a:spcAft>
                <a:spcPts val="0"/>
              </a:spcAft>
              <a:buNone/>
            </a:pPr>
            <a:r>
              <a:rPr i="1" lang="en" sz="2000" u="sng"/>
              <a:t>Possiamo rendere l’exploit più difficile!!!</a:t>
            </a:r>
            <a:endParaRPr i="1" sz="2000" u="sng"/>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Possibili soluzioni</a:t>
            </a:r>
            <a:endParaRPr/>
          </a:p>
        </p:txBody>
      </p:sp>
      <p:pic>
        <p:nvPicPr>
          <p:cNvPr id="158" name="Google Shape;158;p22"/>
          <p:cNvPicPr preferRelativeResize="0"/>
          <p:nvPr/>
        </p:nvPicPr>
        <p:blipFill>
          <a:blip r:embed="rId3">
            <a:alphaModFix/>
          </a:blip>
          <a:stretch>
            <a:fillRect/>
          </a:stretch>
        </p:blipFill>
        <p:spPr>
          <a:xfrm>
            <a:off x="559649" y="1125618"/>
            <a:ext cx="3064463" cy="1761694"/>
          </a:xfrm>
          <a:prstGeom prst="rect">
            <a:avLst/>
          </a:prstGeom>
          <a:noFill/>
          <a:ln>
            <a:noFill/>
          </a:ln>
        </p:spPr>
      </p:pic>
      <p:pic>
        <p:nvPicPr>
          <p:cNvPr id="159" name="Google Shape;159;p22"/>
          <p:cNvPicPr preferRelativeResize="0"/>
          <p:nvPr/>
        </p:nvPicPr>
        <p:blipFill>
          <a:blip r:embed="rId4">
            <a:alphaModFix/>
          </a:blip>
          <a:stretch>
            <a:fillRect/>
          </a:stretch>
        </p:blipFill>
        <p:spPr>
          <a:xfrm>
            <a:off x="4884849" y="1125618"/>
            <a:ext cx="1234899" cy="1761694"/>
          </a:xfrm>
          <a:prstGeom prst="rect">
            <a:avLst/>
          </a:prstGeom>
          <a:noFill/>
          <a:ln>
            <a:noFill/>
          </a:ln>
        </p:spPr>
      </p:pic>
      <p:sp>
        <p:nvSpPr>
          <p:cNvPr id="160" name="Google Shape;160;p22"/>
          <p:cNvSpPr txBox="1"/>
          <p:nvPr>
            <p:ph idx="12" type="sldNum"/>
          </p:nvPr>
        </p:nvSpPr>
        <p:spPr>
          <a:xfrm>
            <a:off x="8556784" y="474985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161" name="Google Shape;161;p22"/>
          <p:cNvSpPr txBox="1"/>
          <p:nvPr/>
        </p:nvSpPr>
        <p:spPr>
          <a:xfrm>
            <a:off x="573450" y="3046975"/>
            <a:ext cx="3064500" cy="18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u="sng"/>
              <a:t>In generale non possiamo eliminare completamente la vulnerabilità…</a:t>
            </a:r>
            <a:endParaRPr i="1" sz="2000" u="sng"/>
          </a:p>
          <a:p>
            <a:pPr indent="0" lvl="0" marL="0" rtl="0" algn="ctr">
              <a:spcBef>
                <a:spcPts val="0"/>
              </a:spcBef>
              <a:spcAft>
                <a:spcPts val="0"/>
              </a:spcAft>
              <a:buNone/>
            </a:pPr>
            <a:r>
              <a:rPr i="1" lang="en" sz="2000" u="sng"/>
              <a:t>Possiamo rendere l’exploit più difficile!!!</a:t>
            </a:r>
            <a:endParaRPr i="1" sz="2000" u="sng"/>
          </a:p>
        </p:txBody>
      </p:sp>
      <p:pic>
        <p:nvPicPr>
          <p:cNvPr id="162" name="Google Shape;162;p22"/>
          <p:cNvPicPr preferRelativeResize="0"/>
          <p:nvPr/>
        </p:nvPicPr>
        <p:blipFill>
          <a:blip r:embed="rId5">
            <a:alphaModFix/>
          </a:blip>
          <a:stretch>
            <a:fillRect/>
          </a:stretch>
        </p:blipFill>
        <p:spPr>
          <a:xfrm>
            <a:off x="6749300" y="1162963"/>
            <a:ext cx="1807482" cy="1686975"/>
          </a:xfrm>
          <a:prstGeom prst="rect">
            <a:avLst/>
          </a:prstGeom>
          <a:noFill/>
          <a:ln>
            <a:noFill/>
          </a:ln>
        </p:spPr>
      </p:pic>
      <p:sp>
        <p:nvSpPr>
          <p:cNvPr id="163" name="Google Shape;163;p22"/>
          <p:cNvSpPr txBox="1"/>
          <p:nvPr/>
        </p:nvSpPr>
        <p:spPr>
          <a:xfrm>
            <a:off x="4444650" y="3105625"/>
            <a:ext cx="4407900" cy="1761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Exo 2"/>
                <a:ea typeface="Exo 2"/>
                <a:cs typeface="Exo 2"/>
                <a:sym typeface="Exo 2"/>
              </a:rPr>
              <a:t>Un lucchetto migliore:</a:t>
            </a:r>
            <a:endParaRPr b="1">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Più pin</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Pin che complicano la rotazione del cilindro</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Nessun riscontro per l’attaccante sulla correttezza della posizione di ciascun perno.</a:t>
            </a:r>
            <a:endParaRPr>
              <a:latin typeface="Exo 2"/>
              <a:ea typeface="Exo 2"/>
              <a:cs typeface="Exo 2"/>
              <a:sym typeface="Exo 2"/>
            </a:endParaRPr>
          </a:p>
          <a:p>
            <a:pPr indent="-317500" lvl="0" marL="457200" rtl="0" algn="l">
              <a:lnSpc>
                <a:spcPct val="115000"/>
              </a:lnSpc>
              <a:spcBef>
                <a:spcPts val="0"/>
              </a:spcBef>
              <a:spcAft>
                <a:spcPts val="0"/>
              </a:spcAft>
              <a:buSzPts val="1400"/>
              <a:buFont typeface="Exo 2"/>
              <a:buChar char="-"/>
            </a:pPr>
            <a:r>
              <a:rPr lang="en" sz="1100">
                <a:solidFill>
                  <a:schemeClr val="dk1"/>
                </a:solidFill>
                <a:latin typeface="Exo 2"/>
                <a:ea typeface="Exo 2"/>
                <a:cs typeface="Exo 2"/>
                <a:sym typeface="Exo 2"/>
              </a:rPr>
              <a:t>Meno margine per sperimentare con i movimenti.</a:t>
            </a:r>
            <a:endParaRPr sz="1100">
              <a:solidFill>
                <a:schemeClr val="dk1"/>
              </a:solidFill>
              <a:latin typeface="Exo 2"/>
              <a:ea typeface="Exo 2"/>
              <a:cs typeface="Exo 2"/>
              <a:sym typeface="Exo 2"/>
            </a:endParaRPr>
          </a:p>
          <a:p>
            <a:pPr indent="-298450" lvl="0" marL="457200" rtl="0" algn="l">
              <a:lnSpc>
                <a:spcPct val="115000"/>
              </a:lnSpc>
              <a:spcBef>
                <a:spcPts val="0"/>
              </a:spcBef>
              <a:spcAft>
                <a:spcPts val="0"/>
              </a:spcAft>
              <a:buClr>
                <a:schemeClr val="dk1"/>
              </a:buClr>
              <a:buSzPts val="1100"/>
              <a:buFont typeface="Exo 2"/>
              <a:buChar char="-"/>
            </a:pPr>
            <a:r>
              <a:rPr lang="en" sz="1100">
                <a:solidFill>
                  <a:schemeClr val="dk1"/>
                </a:solidFill>
                <a:latin typeface="Exo 2"/>
                <a:ea typeface="Exo 2"/>
                <a:cs typeface="Exo 2"/>
                <a:sym typeface="Exo 2"/>
              </a:rPr>
              <a:t>…</a:t>
            </a:r>
            <a:endParaRPr>
              <a:latin typeface="Exo 2"/>
              <a:ea typeface="Exo 2"/>
              <a:cs typeface="Exo 2"/>
              <a:sym typeface="Exo 2"/>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Forse è meglio cambiarlo!</a:t>
            </a:r>
            <a:endParaRPr/>
          </a:p>
        </p:txBody>
      </p:sp>
      <p:sp>
        <p:nvSpPr>
          <p:cNvPr id="169" name="Google Shape;169;p23"/>
          <p:cNvSpPr txBox="1"/>
          <p:nvPr>
            <p:ph idx="12" type="sldNum"/>
          </p:nvPr>
        </p:nvSpPr>
        <p:spPr>
          <a:xfrm>
            <a:off x="8556784" y="474985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170" name="Google Shape;170;p23"/>
          <p:cNvPicPr preferRelativeResize="0"/>
          <p:nvPr/>
        </p:nvPicPr>
        <p:blipFill>
          <a:blip r:embed="rId3">
            <a:alphaModFix/>
          </a:blip>
          <a:stretch>
            <a:fillRect/>
          </a:stretch>
        </p:blipFill>
        <p:spPr>
          <a:xfrm>
            <a:off x="534075" y="1242825"/>
            <a:ext cx="3406538" cy="3406538"/>
          </a:xfrm>
          <a:prstGeom prst="rect">
            <a:avLst/>
          </a:prstGeom>
          <a:noFill/>
          <a:ln>
            <a:noFill/>
          </a:ln>
        </p:spPr>
      </p:pic>
      <p:sp>
        <p:nvSpPr>
          <p:cNvPr id="171" name="Google Shape;171;p23"/>
          <p:cNvSpPr txBox="1"/>
          <p:nvPr/>
        </p:nvSpPr>
        <p:spPr>
          <a:xfrm rot="-1384245">
            <a:off x="4468976" y="2857175"/>
            <a:ext cx="5208138" cy="32742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Vedete dei problemi?</a:t>
            </a:r>
            <a:endParaRPr b="1" sz="2400"/>
          </a:p>
        </p:txBody>
      </p:sp>
      <p:pic>
        <p:nvPicPr>
          <p:cNvPr id="172" name="Google Shape;172;p23"/>
          <p:cNvPicPr preferRelativeResize="0"/>
          <p:nvPr/>
        </p:nvPicPr>
        <p:blipFill>
          <a:blip r:embed="rId4">
            <a:alphaModFix/>
          </a:blip>
          <a:stretch>
            <a:fillRect/>
          </a:stretch>
        </p:blipFill>
        <p:spPr>
          <a:xfrm>
            <a:off x="6648950" y="3367725"/>
            <a:ext cx="1785938" cy="134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idx="1" type="body"/>
          </p:nvPr>
        </p:nvSpPr>
        <p:spPr>
          <a:xfrm>
            <a:off x="457200" y="1063238"/>
            <a:ext cx="8229600" cy="3725700"/>
          </a:xfrm>
          <a:prstGeom prst="rect">
            <a:avLst/>
          </a:prstGeom>
          <a:noFill/>
          <a:ln>
            <a:noFill/>
          </a:ln>
        </p:spPr>
        <p:txBody>
          <a:bodyPr anchorCtr="0" anchor="t" bIns="91425" lIns="91425" spcFirstLastPara="1" rIns="91425" wrap="square" tIns="91425">
            <a:normAutofit fontScale="55000" lnSpcReduction="10000"/>
          </a:bodyPr>
          <a:lstStyle/>
          <a:p>
            <a:pPr indent="0" lvl="0" marL="0" rtl="0" algn="l">
              <a:lnSpc>
                <a:spcPct val="100000"/>
              </a:lnSpc>
              <a:spcBef>
                <a:spcPts val="600"/>
              </a:spcBef>
              <a:spcAft>
                <a:spcPts val="0"/>
              </a:spcAft>
              <a:buSzPct val="83333"/>
              <a:buNone/>
            </a:pPr>
            <a:r>
              <a:rPr b="1" lang="en" sz="3600"/>
              <a:t>Vulnerabilità</a:t>
            </a:r>
            <a:r>
              <a:rPr lang="en" sz="3600"/>
              <a:t>: qualcosa che consente di violare uno dei vincoli del paradigma CIA.</a:t>
            </a:r>
            <a:endParaRPr sz="3600"/>
          </a:p>
          <a:p>
            <a:pPr indent="0" lvl="0" marL="0" rtl="0" algn="l">
              <a:spcBef>
                <a:spcPts val="600"/>
              </a:spcBef>
              <a:spcAft>
                <a:spcPts val="0"/>
              </a:spcAft>
              <a:buClr>
                <a:schemeClr val="dk1"/>
              </a:buClr>
              <a:buSzPct val="83333"/>
              <a:buFont typeface="Arial"/>
              <a:buNone/>
            </a:pPr>
            <a:r>
              <a:rPr lang="en" sz="3600"/>
              <a:t>Esempi:</a:t>
            </a:r>
            <a:endParaRPr sz="3600"/>
          </a:p>
          <a:p>
            <a:pPr indent="-354330" lvl="0" marL="457200" rtl="0" algn="l">
              <a:spcBef>
                <a:spcPts val="600"/>
              </a:spcBef>
              <a:spcAft>
                <a:spcPts val="0"/>
              </a:spcAft>
              <a:buSzPct val="100000"/>
              <a:buChar char="●"/>
            </a:pPr>
            <a:r>
              <a:rPr lang="en" sz="3600"/>
              <a:t>Software che non controlla il codice nei PDF.</a:t>
            </a:r>
            <a:endParaRPr sz="3600"/>
          </a:p>
          <a:p>
            <a:pPr indent="-354330" lvl="0" marL="457200" rtl="0" algn="l">
              <a:spcBef>
                <a:spcPts val="600"/>
              </a:spcBef>
              <a:spcAft>
                <a:spcPts val="0"/>
              </a:spcAft>
              <a:buSzPct val="100000"/>
              <a:buChar char="●"/>
            </a:pPr>
            <a:r>
              <a:rPr b="1" lang="en" sz="3600"/>
              <a:t>Disallineamenti meccanici dei pin in serrature fisiche</a:t>
            </a:r>
            <a:endParaRPr b="1" sz="3600"/>
          </a:p>
          <a:p>
            <a:pPr indent="0" lvl="0" marL="0" rtl="0" algn="l">
              <a:lnSpc>
                <a:spcPct val="100000"/>
              </a:lnSpc>
              <a:spcBef>
                <a:spcPts val="600"/>
              </a:spcBef>
              <a:spcAft>
                <a:spcPts val="0"/>
              </a:spcAft>
              <a:buSzPct val="83333"/>
              <a:buNone/>
            </a:pPr>
            <a:r>
              <a:t/>
            </a:r>
            <a:endParaRPr b="1" sz="3600"/>
          </a:p>
          <a:p>
            <a:pPr indent="0" lvl="0" marL="0" rtl="0" algn="l">
              <a:lnSpc>
                <a:spcPct val="100000"/>
              </a:lnSpc>
              <a:spcBef>
                <a:spcPts val="600"/>
              </a:spcBef>
              <a:spcAft>
                <a:spcPts val="0"/>
              </a:spcAft>
              <a:buSzPct val="83333"/>
              <a:buNone/>
            </a:pPr>
            <a:r>
              <a:rPr b="1" lang="en" sz="3600"/>
              <a:t>Exploit</a:t>
            </a:r>
            <a:r>
              <a:rPr lang="en" sz="3600"/>
              <a:t>: un modo specifico di utilizzare una o più vulnerabilità per raggiungere un obiettivo specifico che viola tali vincoli.</a:t>
            </a:r>
            <a:endParaRPr sz="3600"/>
          </a:p>
          <a:p>
            <a:pPr indent="0" lvl="0" marL="0" rtl="0" algn="l">
              <a:spcBef>
                <a:spcPts val="600"/>
              </a:spcBef>
              <a:spcAft>
                <a:spcPts val="0"/>
              </a:spcAft>
              <a:buNone/>
            </a:pPr>
            <a:r>
              <a:rPr lang="en" sz="3600"/>
              <a:t>Esempi:</a:t>
            </a:r>
            <a:endParaRPr sz="3600"/>
          </a:p>
          <a:p>
            <a:pPr indent="-354330" lvl="0" marL="457200" rtl="0" algn="l">
              <a:spcBef>
                <a:spcPts val="600"/>
              </a:spcBef>
              <a:spcAft>
                <a:spcPts val="0"/>
              </a:spcAft>
              <a:buSzPct val="100000"/>
              <a:buChar char="●"/>
            </a:pPr>
            <a:r>
              <a:rPr lang="en" sz="3600"/>
              <a:t>Un PDF malevolo che manda e-mail per conto di chi lo apre</a:t>
            </a:r>
            <a:endParaRPr sz="3600"/>
          </a:p>
          <a:p>
            <a:pPr indent="-354330" lvl="0" marL="457200" rtl="0" algn="l">
              <a:lnSpc>
                <a:spcPct val="100000"/>
              </a:lnSpc>
              <a:spcBef>
                <a:spcPts val="0"/>
              </a:spcBef>
              <a:spcAft>
                <a:spcPts val="0"/>
              </a:spcAft>
              <a:buSzPct val="100000"/>
              <a:buChar char="●"/>
            </a:pPr>
            <a:r>
              <a:rPr b="1" lang="en" sz="3600"/>
              <a:t>G</a:t>
            </a:r>
            <a:r>
              <a:rPr b="1" lang="en" sz="3600"/>
              <a:t>rimaldelli e tecniche di scasso</a:t>
            </a:r>
            <a:endParaRPr b="1" sz="3600"/>
          </a:p>
        </p:txBody>
      </p:sp>
      <p:sp>
        <p:nvSpPr>
          <p:cNvPr id="178" name="Google Shape;178;p2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Vulnerabilità </a:t>
            </a:r>
            <a:r>
              <a:rPr b="0" i="1" lang="en"/>
              <a:t>vs.</a:t>
            </a:r>
            <a:r>
              <a:rPr lang="en"/>
              <a:t> Exploit</a:t>
            </a:r>
            <a:endParaRPr/>
          </a:p>
        </p:txBody>
      </p:sp>
      <p:sp>
        <p:nvSpPr>
          <p:cNvPr id="179" name="Google Shape;179;p24"/>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457200" y="349426"/>
            <a:ext cx="8229600" cy="7140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40"/>
              <a:buNone/>
            </a:pPr>
            <a:r>
              <a:rPr lang="en" sz="3140"/>
              <a:t>La sicurezza come problema di ingegneria</a:t>
            </a:r>
            <a:endParaRPr sz="3140"/>
          </a:p>
        </p:txBody>
      </p:sp>
      <p:sp>
        <p:nvSpPr>
          <p:cNvPr id="185" name="Google Shape;185;p2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a:t>Abbiamo bisogno di alcuni concetti per inquadrarla:</a:t>
            </a:r>
            <a:endParaRPr/>
          </a:p>
          <a:p>
            <a:pPr indent="-381000" lvl="0" marL="457200" rtl="0" algn="l">
              <a:lnSpc>
                <a:spcPct val="100000"/>
              </a:lnSpc>
              <a:spcBef>
                <a:spcPts val="600"/>
              </a:spcBef>
              <a:spcAft>
                <a:spcPts val="0"/>
              </a:spcAft>
              <a:buSzPts val="2400"/>
              <a:buChar char="●"/>
            </a:pPr>
            <a:r>
              <a:rPr lang="en" sz="2400"/>
              <a:t>Vulnerabilità</a:t>
            </a:r>
            <a:endParaRPr sz="2400"/>
          </a:p>
          <a:p>
            <a:pPr indent="-381000" lvl="0" marL="457200" rtl="0" algn="l">
              <a:lnSpc>
                <a:spcPct val="100000"/>
              </a:lnSpc>
              <a:spcBef>
                <a:spcPts val="0"/>
              </a:spcBef>
              <a:spcAft>
                <a:spcPts val="0"/>
              </a:spcAft>
              <a:buSzPts val="2400"/>
              <a:buChar char="●"/>
            </a:pPr>
            <a:r>
              <a:rPr lang="en" sz="2400"/>
              <a:t>Exploit</a:t>
            </a:r>
            <a:endParaRPr sz="2400"/>
          </a:p>
          <a:p>
            <a:pPr indent="-457200" lvl="0" marL="457200" rtl="0" algn="l">
              <a:lnSpc>
                <a:spcPct val="100000"/>
              </a:lnSpc>
              <a:spcBef>
                <a:spcPts val="0"/>
              </a:spcBef>
              <a:spcAft>
                <a:spcPts val="0"/>
              </a:spcAft>
              <a:buSzPts val="3600"/>
              <a:buChar char="●"/>
            </a:pPr>
            <a:r>
              <a:rPr b="1" lang="en" sz="3600"/>
              <a:t>Asset / Risorse</a:t>
            </a:r>
            <a:endParaRPr b="1" sz="3600"/>
          </a:p>
          <a:p>
            <a:pPr indent="-457200" lvl="0" marL="457200" rtl="0" algn="l">
              <a:spcBef>
                <a:spcPts val="0"/>
              </a:spcBef>
              <a:spcAft>
                <a:spcPts val="0"/>
              </a:spcAft>
              <a:buSzPts val="3600"/>
              <a:buChar char="●"/>
            </a:pPr>
            <a:r>
              <a:rPr b="1" lang="en" sz="3600"/>
              <a:t>Minacce</a:t>
            </a:r>
            <a:endParaRPr b="1" sz="3600"/>
          </a:p>
          <a:p>
            <a:pPr indent="-381000" lvl="0" marL="457200" rtl="0" algn="l">
              <a:spcBef>
                <a:spcPts val="0"/>
              </a:spcBef>
              <a:spcAft>
                <a:spcPts val="0"/>
              </a:spcAft>
              <a:buSzPts val="2400"/>
              <a:buChar char="●"/>
            </a:pPr>
            <a:r>
              <a:rPr lang="en" sz="2400"/>
              <a:t>Rischi</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lnSpc>
                <a:spcPct val="100000"/>
              </a:lnSpc>
              <a:spcBef>
                <a:spcPts val="0"/>
              </a:spcBef>
              <a:spcAft>
                <a:spcPts val="0"/>
              </a:spcAft>
              <a:buNone/>
            </a:pPr>
            <a:r>
              <a:t/>
            </a:r>
            <a:endParaRPr sz="2400"/>
          </a:p>
        </p:txBody>
      </p:sp>
      <p:sp>
        <p:nvSpPr>
          <p:cNvPr id="186" name="Google Shape;186;p25"/>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Sicurezza =! Protezione</a:t>
            </a:r>
            <a:endParaRPr/>
          </a:p>
        </p:txBody>
      </p:sp>
      <p:pic>
        <p:nvPicPr>
          <p:cNvPr id="192" name="Google Shape;192;p26"/>
          <p:cNvPicPr preferRelativeResize="0"/>
          <p:nvPr/>
        </p:nvPicPr>
        <p:blipFill rotWithShape="1">
          <a:blip r:embed="rId3">
            <a:alphaModFix/>
          </a:blip>
          <a:srcRect b="0" l="0" r="0" t="0"/>
          <a:stretch/>
        </p:blipFill>
        <p:spPr>
          <a:xfrm>
            <a:off x="538000" y="1063238"/>
            <a:ext cx="5905937" cy="3878232"/>
          </a:xfrm>
          <a:prstGeom prst="rect">
            <a:avLst/>
          </a:prstGeom>
          <a:noFill/>
          <a:ln>
            <a:noFill/>
          </a:ln>
        </p:spPr>
      </p:pic>
      <p:sp>
        <p:nvSpPr>
          <p:cNvPr id="193" name="Google Shape;193;p26"/>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Domande principali</a:t>
            </a:r>
            <a:endParaRPr/>
          </a:p>
        </p:txBody>
      </p:sp>
      <p:sp>
        <p:nvSpPr>
          <p:cNvPr id="40" name="Google Shape;40;p9"/>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p>
            <a:pPr indent="-419100" lvl="0" marL="457200" rtl="0" algn="l">
              <a:lnSpc>
                <a:spcPct val="200000"/>
              </a:lnSpc>
              <a:spcBef>
                <a:spcPts val="600"/>
              </a:spcBef>
              <a:spcAft>
                <a:spcPts val="0"/>
              </a:spcAft>
              <a:buSzPts val="3000"/>
              <a:buChar char="●"/>
            </a:pPr>
            <a:r>
              <a:rPr lang="en"/>
              <a:t>Che cos’è un sistema sicuro?</a:t>
            </a:r>
            <a:endParaRPr/>
          </a:p>
          <a:p>
            <a:pPr indent="-419100" lvl="0" marL="457200" rtl="0" algn="l">
              <a:lnSpc>
                <a:spcPct val="200000"/>
              </a:lnSpc>
              <a:spcBef>
                <a:spcPts val="0"/>
              </a:spcBef>
              <a:spcAft>
                <a:spcPts val="0"/>
              </a:spcAft>
              <a:buSzPts val="3000"/>
              <a:buChar char="●"/>
            </a:pPr>
            <a:r>
              <a:rPr lang="en"/>
              <a:t>Che cos’è la sicurezza (dell’informazione)?</a:t>
            </a:r>
            <a:endParaRPr/>
          </a:p>
          <a:p>
            <a:pPr indent="-419100" lvl="0" marL="457200" rtl="0" algn="l">
              <a:lnSpc>
                <a:spcPct val="200000"/>
              </a:lnSpc>
              <a:spcBef>
                <a:spcPts val="0"/>
              </a:spcBef>
              <a:spcAft>
                <a:spcPts val="0"/>
              </a:spcAft>
              <a:buSzPts val="3000"/>
              <a:buChar char="●"/>
            </a:pPr>
            <a:r>
              <a:rPr lang="en"/>
              <a:t>Come si progettano sistemi sicuri?</a:t>
            </a:r>
            <a:endParaRPr/>
          </a:p>
        </p:txBody>
      </p:sp>
      <p:sp>
        <p:nvSpPr>
          <p:cNvPr id="41" name="Google Shape;41;p9"/>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Dà un senso di sicurezza?</a:t>
            </a:r>
            <a:endParaRPr/>
          </a:p>
        </p:txBody>
      </p:sp>
      <p:pic>
        <p:nvPicPr>
          <p:cNvPr id="199" name="Google Shape;199;p27"/>
          <p:cNvPicPr preferRelativeResize="0"/>
          <p:nvPr/>
        </p:nvPicPr>
        <p:blipFill rotWithShape="1">
          <a:blip r:embed="rId3">
            <a:alphaModFix/>
          </a:blip>
          <a:srcRect b="0" l="0" r="0" t="0"/>
          <a:stretch/>
        </p:blipFill>
        <p:spPr>
          <a:xfrm>
            <a:off x="0" y="1146184"/>
            <a:ext cx="6858000" cy="2537458"/>
          </a:xfrm>
          <a:prstGeom prst="rect">
            <a:avLst/>
          </a:prstGeom>
          <a:noFill/>
          <a:ln>
            <a:noFill/>
          </a:ln>
        </p:spPr>
      </p:pic>
      <p:sp>
        <p:nvSpPr>
          <p:cNvPr id="200" name="Google Shape;200;p27"/>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Dà un senso di sicurezza?</a:t>
            </a:r>
            <a:endParaRPr/>
          </a:p>
        </p:txBody>
      </p:sp>
      <p:pic>
        <p:nvPicPr>
          <p:cNvPr id="206" name="Google Shape;206;p28"/>
          <p:cNvPicPr preferRelativeResize="0"/>
          <p:nvPr/>
        </p:nvPicPr>
        <p:blipFill rotWithShape="1">
          <a:blip r:embed="rId3">
            <a:alphaModFix/>
          </a:blip>
          <a:srcRect b="0" l="0" r="0" t="0"/>
          <a:stretch/>
        </p:blipFill>
        <p:spPr>
          <a:xfrm>
            <a:off x="0" y="1146184"/>
            <a:ext cx="6858000" cy="2537458"/>
          </a:xfrm>
          <a:prstGeom prst="rect">
            <a:avLst/>
          </a:prstGeom>
          <a:noFill/>
          <a:ln>
            <a:noFill/>
          </a:ln>
        </p:spPr>
      </p:pic>
      <p:sp>
        <p:nvSpPr>
          <p:cNvPr id="207" name="Google Shape;207;p28"/>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8" name="Google Shape;208;p28"/>
          <p:cNvPicPr preferRelativeResize="0"/>
          <p:nvPr/>
        </p:nvPicPr>
        <p:blipFill rotWithShape="1">
          <a:blip r:embed="rId4">
            <a:alphaModFix/>
          </a:blip>
          <a:srcRect b="0" l="0" r="0" t="0"/>
          <a:stretch/>
        </p:blipFill>
        <p:spPr>
          <a:xfrm>
            <a:off x="3824725" y="1939556"/>
            <a:ext cx="3783787" cy="2722219"/>
          </a:xfrm>
          <a:prstGeom prst="rect">
            <a:avLst/>
          </a:prstGeom>
          <a:noFill/>
          <a:ln>
            <a:noFill/>
          </a:ln>
        </p:spPr>
      </p:pic>
      <p:sp>
        <p:nvSpPr>
          <p:cNvPr id="209" name="Google Shape;209;p28"/>
          <p:cNvSpPr txBox="1"/>
          <p:nvPr/>
        </p:nvSpPr>
        <p:spPr>
          <a:xfrm>
            <a:off x="196725" y="3877260"/>
            <a:ext cx="3517500" cy="7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Exo 2"/>
                <a:ea typeface="Exo 2"/>
                <a:cs typeface="Exo 2"/>
                <a:sym typeface="Exo 2"/>
              </a:rPr>
              <a:t>"The Cheyenne Mountain nuclear bunker is a Cold War hardened installation with </a:t>
            </a:r>
            <a:r>
              <a:rPr b="1" i="0" lang="en" sz="1400" u="none" cap="none" strike="noStrike">
                <a:solidFill>
                  <a:srgbClr val="000000"/>
                </a:solidFill>
                <a:latin typeface="Exo 2"/>
                <a:ea typeface="Exo 2"/>
                <a:cs typeface="Exo 2"/>
                <a:sym typeface="Exo 2"/>
              </a:rPr>
              <a:t>North American Aerospace Defense Command (NORAD) centers</a:t>
            </a:r>
            <a:r>
              <a:rPr i="0" lang="en" sz="1400" u="none" cap="none" strike="noStrike">
                <a:solidFill>
                  <a:srgbClr val="000000"/>
                </a:solidFill>
                <a:latin typeface="Exo 2"/>
                <a:ea typeface="Exo 2"/>
                <a:cs typeface="Exo 2"/>
                <a:sym typeface="Exo 2"/>
              </a:rPr>
              <a:t> and associated computer systems [...]"</a:t>
            </a:r>
            <a:endParaRPr i="0" sz="1400" u="none" cap="none" strike="noStrike">
              <a:solidFill>
                <a:srgbClr val="000000"/>
              </a:solidFill>
              <a:latin typeface="Exo 2"/>
              <a:ea typeface="Exo 2"/>
              <a:cs typeface="Exo 2"/>
              <a:sym typeface="Exo 2"/>
            </a:endParaRPr>
          </a:p>
        </p:txBody>
      </p:sp>
      <p:sp>
        <p:nvSpPr>
          <p:cNvPr id="210" name="Google Shape;210;p28"/>
          <p:cNvSpPr txBox="1"/>
          <p:nvPr/>
        </p:nvSpPr>
        <p:spPr>
          <a:xfrm>
            <a:off x="199615" y="4744125"/>
            <a:ext cx="5665800" cy="34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sng" cap="none" strike="noStrike">
                <a:solidFill>
                  <a:schemeClr val="hlink"/>
                </a:solidFill>
                <a:latin typeface="Exo 2"/>
                <a:ea typeface="Exo 2"/>
                <a:cs typeface="Exo 2"/>
                <a:sym typeface="Exo 2"/>
                <a:hlinkClick r:id="rId5"/>
              </a:rPr>
              <a:t>http://en.wikipedia.org/wiki/Cheyenne_Mountain_nuclear_bunker</a:t>
            </a:r>
            <a:endParaRPr i="0" sz="1400" u="none" cap="none" strike="noStrike">
              <a:solidFill>
                <a:srgbClr val="000000"/>
              </a:solidFill>
              <a:latin typeface="Exo 2"/>
              <a:ea typeface="Exo 2"/>
              <a:cs typeface="Exo 2"/>
              <a:sym typeface="Exo 2"/>
            </a:endParaRPr>
          </a:p>
        </p:txBody>
      </p:sp>
      <p:pic>
        <p:nvPicPr>
          <p:cNvPr id="211" name="Google Shape;211;p28"/>
          <p:cNvPicPr preferRelativeResize="0"/>
          <p:nvPr/>
        </p:nvPicPr>
        <p:blipFill rotWithShape="1">
          <a:blip r:embed="rId6">
            <a:alphaModFix/>
          </a:blip>
          <a:srcRect b="0" l="0" r="0" t="0"/>
          <a:stretch/>
        </p:blipFill>
        <p:spPr>
          <a:xfrm>
            <a:off x="5952577" y="3227831"/>
            <a:ext cx="2393571" cy="191566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Asset &amp; Minacce</a:t>
            </a:r>
            <a:endParaRPr/>
          </a:p>
        </p:txBody>
      </p:sp>
      <p:sp>
        <p:nvSpPr>
          <p:cNvPr id="217" name="Google Shape;217;p29"/>
          <p:cNvSpPr txBox="1"/>
          <p:nvPr>
            <p:ph idx="1" type="body"/>
          </p:nvPr>
        </p:nvSpPr>
        <p:spPr>
          <a:xfrm>
            <a:off x="457200" y="1085850"/>
            <a:ext cx="8229600" cy="37257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600"/>
              </a:spcBef>
              <a:spcAft>
                <a:spcPts val="0"/>
              </a:spcAft>
              <a:buSzPts val="2325"/>
              <a:buNone/>
            </a:pPr>
            <a:r>
              <a:rPr b="1" lang="en" sz="1760"/>
              <a:t>Asset (Risorse):</a:t>
            </a:r>
            <a:r>
              <a:rPr lang="en" sz="1760"/>
              <a:t> identifica ciò che è di valore per un’organizzazione.</a:t>
            </a:r>
            <a:endParaRPr sz="1760"/>
          </a:p>
          <a:p>
            <a:pPr indent="0" lvl="0" marL="0" rtl="0" algn="l">
              <a:lnSpc>
                <a:spcPct val="80000"/>
              </a:lnSpc>
              <a:spcBef>
                <a:spcPts val="600"/>
              </a:spcBef>
              <a:spcAft>
                <a:spcPts val="0"/>
              </a:spcAft>
              <a:buSzPts val="2325"/>
              <a:buNone/>
            </a:pPr>
            <a:r>
              <a:rPr lang="en" sz="1760"/>
              <a:t>In questo corso, ci concentriamo sugli asset IT.</a:t>
            </a:r>
            <a:endParaRPr sz="1760"/>
          </a:p>
          <a:p>
            <a:pPr indent="0" lvl="0" marL="0" rtl="0" algn="l">
              <a:lnSpc>
                <a:spcPct val="80000"/>
              </a:lnSpc>
              <a:spcBef>
                <a:spcPts val="600"/>
              </a:spcBef>
              <a:spcAft>
                <a:spcPts val="0"/>
              </a:spcAft>
              <a:buSzPts val="852"/>
              <a:buNone/>
            </a:pPr>
            <a:r>
              <a:rPr lang="en" sz="1760"/>
              <a:t>Esempi:</a:t>
            </a:r>
            <a:endParaRPr sz="1760"/>
          </a:p>
          <a:p>
            <a:pPr indent="-330517" lvl="0" marL="457200" rtl="0" algn="l">
              <a:lnSpc>
                <a:spcPct val="80000"/>
              </a:lnSpc>
              <a:spcBef>
                <a:spcPts val="0"/>
              </a:spcBef>
              <a:spcAft>
                <a:spcPts val="0"/>
              </a:spcAft>
              <a:buSzPts val="1605"/>
              <a:buChar char="●"/>
            </a:pPr>
            <a:r>
              <a:rPr lang="en" sz="1604"/>
              <a:t>Hardware (es. laptop, computer, telefoni)</a:t>
            </a:r>
            <a:endParaRPr sz="1604"/>
          </a:p>
          <a:p>
            <a:pPr indent="-330517" lvl="0" marL="457200" rtl="0" algn="l">
              <a:lnSpc>
                <a:spcPct val="80000"/>
              </a:lnSpc>
              <a:spcBef>
                <a:spcPts val="0"/>
              </a:spcBef>
              <a:spcAft>
                <a:spcPts val="0"/>
              </a:spcAft>
              <a:buSzPts val="1605"/>
              <a:buChar char="●"/>
            </a:pPr>
            <a:r>
              <a:rPr lang="en" sz="1604"/>
              <a:t>Software (es. applicazioni, sistema operativo, database)</a:t>
            </a:r>
            <a:endParaRPr sz="1604"/>
          </a:p>
          <a:p>
            <a:pPr indent="-330517" lvl="0" marL="457200" rtl="0" algn="l">
              <a:lnSpc>
                <a:spcPct val="80000"/>
              </a:lnSpc>
              <a:spcBef>
                <a:spcPts val="0"/>
              </a:spcBef>
              <a:spcAft>
                <a:spcPts val="0"/>
              </a:spcAft>
              <a:buSzPts val="1605"/>
              <a:buChar char="●"/>
            </a:pPr>
            <a:r>
              <a:rPr lang="en" sz="1604"/>
              <a:t>Dati (es. dati memorizzati in un database)</a:t>
            </a:r>
            <a:endParaRPr sz="1604"/>
          </a:p>
          <a:p>
            <a:pPr indent="-330517" lvl="0" marL="457200" rtl="0" algn="l">
              <a:lnSpc>
                <a:spcPct val="80000"/>
              </a:lnSpc>
              <a:spcBef>
                <a:spcPts val="0"/>
              </a:spcBef>
              <a:spcAft>
                <a:spcPts val="0"/>
              </a:spcAft>
              <a:buSzPts val="1605"/>
              <a:buChar char="●"/>
            </a:pPr>
            <a:r>
              <a:rPr lang="en" sz="1604"/>
              <a:t>Reputazione (pensate ai social media)</a:t>
            </a:r>
            <a:endParaRPr sz="1604"/>
          </a:p>
          <a:p>
            <a:pPr indent="0" lvl="0" marL="0" rtl="0" algn="l">
              <a:lnSpc>
                <a:spcPct val="80000"/>
              </a:lnSpc>
              <a:spcBef>
                <a:spcPts val="0"/>
              </a:spcBef>
              <a:spcAft>
                <a:spcPts val="0"/>
              </a:spcAft>
              <a:buSzPts val="852"/>
              <a:buNone/>
            </a:pPr>
            <a:r>
              <a:t/>
            </a:r>
            <a:endParaRPr sz="1604"/>
          </a:p>
          <a:p>
            <a:pPr indent="0" lvl="0" marL="0" rtl="0" algn="l">
              <a:lnSpc>
                <a:spcPct val="80000"/>
              </a:lnSpc>
              <a:spcBef>
                <a:spcPts val="600"/>
              </a:spcBef>
              <a:spcAft>
                <a:spcPts val="0"/>
              </a:spcAft>
              <a:buSzPts val="2325"/>
              <a:buNone/>
            </a:pPr>
            <a:r>
              <a:rPr b="1" lang="en" sz="1760"/>
              <a:t>Minacce:</a:t>
            </a:r>
            <a:r>
              <a:rPr lang="en" sz="1760"/>
              <a:t> potenziale violazione della CIA (Confidenzialità, Integrità, Disponibilità); circostanze che possono causare una violazione della CIA.</a:t>
            </a:r>
            <a:endParaRPr sz="1760"/>
          </a:p>
          <a:p>
            <a:pPr indent="0" lvl="0" marL="0" rtl="0" algn="l">
              <a:lnSpc>
                <a:spcPct val="80000"/>
              </a:lnSpc>
              <a:spcBef>
                <a:spcPts val="600"/>
              </a:spcBef>
              <a:spcAft>
                <a:spcPts val="0"/>
              </a:spcAft>
              <a:buSzPts val="2325"/>
              <a:buNone/>
            </a:pPr>
            <a:r>
              <a:rPr lang="en" sz="1760"/>
              <a:t> Esempi:</a:t>
            </a:r>
            <a:endParaRPr sz="1760"/>
          </a:p>
          <a:p>
            <a:pPr indent="-330517" lvl="0" marL="457200" rtl="0" algn="l">
              <a:lnSpc>
                <a:spcPct val="80000"/>
              </a:lnSpc>
              <a:spcBef>
                <a:spcPts val="0"/>
              </a:spcBef>
              <a:spcAft>
                <a:spcPts val="0"/>
              </a:spcAft>
              <a:buSzPts val="1605"/>
              <a:buChar char="●"/>
            </a:pPr>
            <a:r>
              <a:rPr lang="en" sz="1604"/>
              <a:t>Denial of service (DoS): ad esempio software o hardware non disponibili</a:t>
            </a:r>
            <a:endParaRPr sz="1604"/>
          </a:p>
          <a:p>
            <a:pPr indent="-330517" lvl="0" marL="457200" rtl="0" algn="l">
              <a:lnSpc>
                <a:spcPct val="80000"/>
              </a:lnSpc>
              <a:spcBef>
                <a:spcPts val="0"/>
              </a:spcBef>
              <a:spcAft>
                <a:spcPts val="0"/>
              </a:spcAft>
              <a:buSzPts val="1605"/>
              <a:buChar char="●"/>
            </a:pPr>
            <a:r>
              <a:rPr lang="en" sz="1604"/>
              <a:t>Furto d’identità: ad esempio accesso non autorizzato a software o dati</a:t>
            </a:r>
            <a:endParaRPr sz="1604"/>
          </a:p>
          <a:p>
            <a:pPr indent="-330517" lvl="0" marL="457200" rtl="0" algn="l">
              <a:lnSpc>
                <a:spcPct val="80000"/>
              </a:lnSpc>
              <a:spcBef>
                <a:spcPts val="0"/>
              </a:spcBef>
              <a:spcAft>
                <a:spcPts val="0"/>
              </a:spcAft>
              <a:buSzPts val="1605"/>
              <a:buChar char="●"/>
            </a:pPr>
            <a:r>
              <a:rPr lang="en" sz="1604"/>
              <a:t>Fuga di dati: ad esempio rilascio non autorizzato di informazioni</a:t>
            </a:r>
            <a:endParaRPr sz="1604"/>
          </a:p>
        </p:txBody>
      </p:sp>
      <p:sp>
        <p:nvSpPr>
          <p:cNvPr id="218" name="Google Shape;218;p29"/>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Attacchi &amp; Attori malevoli</a:t>
            </a:r>
            <a:endParaRPr/>
          </a:p>
        </p:txBody>
      </p:sp>
      <p:sp>
        <p:nvSpPr>
          <p:cNvPr id="224" name="Google Shape;224;p30"/>
          <p:cNvSpPr txBox="1"/>
          <p:nvPr>
            <p:ph idx="1" type="body"/>
          </p:nvPr>
        </p:nvSpPr>
        <p:spPr>
          <a:xfrm>
            <a:off x="457200" y="1085850"/>
            <a:ext cx="8229600" cy="37257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00000"/>
              </a:lnSpc>
              <a:spcBef>
                <a:spcPts val="600"/>
              </a:spcBef>
              <a:spcAft>
                <a:spcPts val="0"/>
              </a:spcAft>
              <a:buSzPct val="125000"/>
              <a:buNone/>
            </a:pPr>
            <a:r>
              <a:rPr b="1" lang="en" sz="2400"/>
              <a:t>Attacco</a:t>
            </a:r>
            <a:r>
              <a:rPr lang="en" sz="2400"/>
              <a:t>: uso intenzionale di uno o più exploit con l’obiettivo di compromettere la riservatezza, l’integrità o la disponibilità (CIA) di un sistema.</a:t>
            </a:r>
            <a:endParaRPr sz="2400"/>
          </a:p>
          <a:p>
            <a:pPr indent="0" lvl="0" marL="0" rtl="0" algn="l">
              <a:lnSpc>
                <a:spcPct val="100000"/>
              </a:lnSpc>
              <a:spcBef>
                <a:spcPts val="600"/>
              </a:spcBef>
              <a:spcAft>
                <a:spcPts val="0"/>
              </a:spcAft>
              <a:buSzPct val="125000"/>
              <a:buNone/>
            </a:pPr>
            <a:r>
              <a:rPr lang="en" sz="2400"/>
              <a:t>Esempi:</a:t>
            </a:r>
            <a:endParaRPr sz="2400"/>
          </a:p>
          <a:p>
            <a:pPr indent="-346710" lvl="0" marL="457200" rtl="0" algn="l">
              <a:spcBef>
                <a:spcPts val="600"/>
              </a:spcBef>
              <a:spcAft>
                <a:spcPts val="0"/>
              </a:spcAft>
              <a:buSzPct val="100000"/>
              <a:buChar char="●"/>
            </a:pPr>
            <a:r>
              <a:rPr lang="en" sz="2400"/>
              <a:t>Allegare un file PDF “malevolo” a un’e-mail</a:t>
            </a:r>
            <a:endParaRPr sz="2400"/>
          </a:p>
          <a:p>
            <a:pPr indent="-346710" lvl="0" marL="457200" rtl="0" algn="l">
              <a:spcBef>
                <a:spcPts val="600"/>
              </a:spcBef>
              <a:spcAft>
                <a:spcPts val="0"/>
              </a:spcAft>
              <a:buSzPct val="100000"/>
              <a:buChar char="●"/>
            </a:pPr>
            <a:r>
              <a:rPr lang="en" sz="2400"/>
              <a:t>Forzare una serratura per entrare in un edificio</a:t>
            </a:r>
            <a:endParaRPr sz="2400"/>
          </a:p>
          <a:p>
            <a:pPr indent="0" lvl="0" marL="0" rtl="0" algn="l">
              <a:lnSpc>
                <a:spcPct val="100000"/>
              </a:lnSpc>
              <a:spcBef>
                <a:spcPts val="600"/>
              </a:spcBef>
              <a:spcAft>
                <a:spcPts val="0"/>
              </a:spcAft>
              <a:buSzPct val="125000"/>
              <a:buNone/>
            </a:pPr>
            <a:r>
              <a:t/>
            </a:r>
            <a:endParaRPr sz="2400"/>
          </a:p>
          <a:p>
            <a:pPr indent="0" lvl="0" marL="0" rtl="0" algn="l">
              <a:lnSpc>
                <a:spcPct val="100000"/>
              </a:lnSpc>
              <a:spcBef>
                <a:spcPts val="600"/>
              </a:spcBef>
              <a:spcAft>
                <a:spcPts val="0"/>
              </a:spcAft>
              <a:buSzPct val="125000"/>
              <a:buNone/>
            </a:pPr>
            <a:r>
              <a:rPr b="1" lang="en" sz="2400"/>
              <a:t>Attori malevoli:</a:t>
            </a:r>
            <a:r>
              <a:rPr lang="en" sz="2400"/>
              <a:t> chi o ciò che può causare il verificarsi di un attacco.</a:t>
            </a:r>
            <a:endParaRPr sz="2400"/>
          </a:p>
          <a:p>
            <a:pPr indent="0" lvl="0" marL="0" rtl="0" algn="l">
              <a:lnSpc>
                <a:spcPct val="100000"/>
              </a:lnSpc>
              <a:spcBef>
                <a:spcPts val="600"/>
              </a:spcBef>
              <a:spcAft>
                <a:spcPts val="0"/>
              </a:spcAft>
              <a:buSzPct val="125000"/>
              <a:buNone/>
            </a:pPr>
            <a:r>
              <a:rPr lang="en" sz="2400"/>
              <a:t>Esempi:</a:t>
            </a:r>
            <a:endParaRPr sz="2400"/>
          </a:p>
          <a:p>
            <a:pPr indent="-346710" lvl="0" marL="457200" rtl="0" algn="l">
              <a:spcBef>
                <a:spcPts val="600"/>
              </a:spcBef>
              <a:spcAft>
                <a:spcPts val="0"/>
              </a:spcAft>
              <a:buSzPct val="100000"/>
              <a:buChar char="●"/>
            </a:pPr>
            <a:r>
              <a:rPr lang="en" sz="2400"/>
              <a:t>I</a:t>
            </a:r>
            <a:r>
              <a:rPr lang="en" sz="2400"/>
              <a:t>ndividuo malevolo che allega un exploit in un e-mail sotto forma di PDF</a:t>
            </a:r>
            <a:endParaRPr sz="2400"/>
          </a:p>
          <a:p>
            <a:pPr indent="-346710" lvl="0" marL="457200" rtl="0" algn="l">
              <a:spcBef>
                <a:spcPts val="600"/>
              </a:spcBef>
              <a:spcAft>
                <a:spcPts val="0"/>
              </a:spcAft>
              <a:buSzPct val="100000"/>
              <a:buChar char="●"/>
            </a:pPr>
            <a:r>
              <a:rPr lang="en" sz="2400"/>
              <a:t>Ladro che tenta di entrare in un edificio</a:t>
            </a:r>
            <a:endParaRPr sz="2400"/>
          </a:p>
        </p:txBody>
      </p:sp>
      <p:sp>
        <p:nvSpPr>
          <p:cNvPr id="225" name="Google Shape;225;p30"/>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1"/>
          <p:cNvPicPr preferRelativeResize="0"/>
          <p:nvPr/>
        </p:nvPicPr>
        <p:blipFill>
          <a:blip r:embed="rId3">
            <a:alphaModFix/>
          </a:blip>
          <a:stretch>
            <a:fillRect/>
          </a:stretch>
        </p:blipFill>
        <p:spPr>
          <a:xfrm>
            <a:off x="527625" y="-454325"/>
            <a:ext cx="5597775" cy="5597775"/>
          </a:xfrm>
          <a:prstGeom prst="rect">
            <a:avLst/>
          </a:prstGeom>
          <a:noFill/>
          <a:ln>
            <a:noFill/>
          </a:ln>
        </p:spPr>
      </p:pic>
      <p:sp>
        <p:nvSpPr>
          <p:cNvPr id="231" name="Google Shape;231;p3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t/>
            </a:r>
            <a:endParaRPr i="1" sz="2400" u="sng">
              <a:solidFill>
                <a:srgbClr val="00FF00"/>
              </a:solidFill>
              <a:highlight>
                <a:schemeClr val="dk1"/>
              </a:highlight>
            </a:endParaRPr>
          </a:p>
          <a:p>
            <a:pPr indent="0" lvl="0" marL="0" rtl="0" algn="l">
              <a:spcBef>
                <a:spcPts val="600"/>
              </a:spcBef>
              <a:spcAft>
                <a:spcPts val="0"/>
              </a:spcAft>
              <a:buClr>
                <a:schemeClr val="dk1"/>
              </a:buClr>
              <a:buSzPts val="1100"/>
              <a:buFont typeface="Arial"/>
              <a:buNone/>
            </a:pPr>
            <a:r>
              <a:t/>
            </a:r>
            <a:endParaRPr i="1" sz="2400" u="sng">
              <a:solidFill>
                <a:srgbClr val="00FF00"/>
              </a:solidFill>
              <a:highlight>
                <a:schemeClr val="dk1"/>
              </a:highlight>
            </a:endParaRPr>
          </a:p>
          <a:p>
            <a:pPr indent="0" lvl="0" marL="0" rtl="0" algn="ctr">
              <a:spcBef>
                <a:spcPts val="600"/>
              </a:spcBef>
              <a:spcAft>
                <a:spcPts val="0"/>
              </a:spcAft>
              <a:buClr>
                <a:schemeClr val="dk1"/>
              </a:buClr>
              <a:buSzPts val="1100"/>
              <a:buFont typeface="Arial"/>
              <a:buNone/>
            </a:pPr>
            <a:r>
              <a:t/>
            </a:r>
            <a:endParaRPr i="1" sz="2400" u="sng">
              <a:solidFill>
                <a:srgbClr val="00FF00"/>
              </a:solidFill>
              <a:highlight>
                <a:schemeClr val="dk1"/>
              </a:highlight>
            </a:endParaRPr>
          </a:p>
          <a:p>
            <a:pPr indent="0" lvl="0" marL="0" rtl="0" algn="ctr">
              <a:spcBef>
                <a:spcPts val="600"/>
              </a:spcBef>
              <a:spcAft>
                <a:spcPts val="0"/>
              </a:spcAft>
              <a:buClr>
                <a:schemeClr val="dk1"/>
              </a:buClr>
              <a:buSzPts val="1100"/>
              <a:buFont typeface="Arial"/>
              <a:buNone/>
            </a:pPr>
            <a:r>
              <a:rPr i="1" lang="en" sz="2400" u="sng">
                <a:solidFill>
                  <a:srgbClr val="00FF00"/>
                </a:solidFill>
                <a:highlight>
                  <a:schemeClr val="dk1"/>
                </a:highlight>
              </a:rPr>
              <a:t>I mass media hanno creato falsi miti e controversie intorno a queste e ad altre parole.</a:t>
            </a:r>
            <a:endParaRPr i="1" sz="2400" u="sng">
              <a:solidFill>
                <a:srgbClr val="00FF00"/>
              </a:solidFill>
              <a:highlight>
                <a:schemeClr val="dk1"/>
              </a:highlight>
            </a:endParaRPr>
          </a:p>
          <a:p>
            <a:pPr indent="0" lvl="0" marL="0" rtl="0" algn="l">
              <a:spcBef>
                <a:spcPts val="600"/>
              </a:spcBef>
              <a:spcAft>
                <a:spcPts val="0"/>
              </a:spcAft>
              <a:buNone/>
            </a:pPr>
            <a:r>
              <a:t/>
            </a:r>
            <a:endParaRPr sz="2800">
              <a:solidFill>
                <a:srgbClr val="00FF00"/>
              </a:solidFill>
            </a:endParaRPr>
          </a:p>
          <a:p>
            <a:pPr indent="0" lvl="0" marL="0" rtl="0" algn="l">
              <a:spcBef>
                <a:spcPts val="600"/>
              </a:spcBef>
              <a:spcAft>
                <a:spcPts val="0"/>
              </a:spcAft>
              <a:buClr>
                <a:schemeClr val="dk1"/>
              </a:buClr>
              <a:buSzPts val="1100"/>
              <a:buFont typeface="Arial"/>
              <a:buNone/>
            </a:pPr>
            <a:r>
              <a:t/>
            </a:r>
            <a:endParaRPr b="1" sz="2800">
              <a:solidFill>
                <a:srgbClr val="00FF00"/>
              </a:solidFill>
              <a:highlight>
                <a:schemeClr val="dk1"/>
              </a:highlight>
            </a:endParaRPr>
          </a:p>
          <a:p>
            <a:pPr indent="0" lvl="0" marL="0" rtl="0" algn="ctr">
              <a:spcBef>
                <a:spcPts val="600"/>
              </a:spcBef>
              <a:spcAft>
                <a:spcPts val="0"/>
              </a:spcAft>
              <a:buNone/>
            </a:pPr>
            <a:r>
              <a:t/>
            </a:r>
            <a:endParaRPr sz="2800">
              <a:solidFill>
                <a:srgbClr val="00FF00"/>
              </a:solidFill>
            </a:endParaRPr>
          </a:p>
          <a:p>
            <a:pPr indent="0" lvl="0" marL="0" rtl="0" algn="ctr">
              <a:spcBef>
                <a:spcPts val="600"/>
              </a:spcBef>
              <a:spcAft>
                <a:spcPts val="0"/>
              </a:spcAft>
              <a:buNone/>
            </a:pPr>
            <a:r>
              <a:t/>
            </a:r>
            <a:endParaRPr sz="2800">
              <a:solidFill>
                <a:srgbClr val="00FF00"/>
              </a:solidFill>
            </a:endParaRPr>
          </a:p>
          <a:p>
            <a:pPr indent="0" lvl="0" marL="0" rtl="0" algn="l">
              <a:spcBef>
                <a:spcPts val="600"/>
              </a:spcBef>
              <a:spcAft>
                <a:spcPts val="0"/>
              </a:spcAft>
              <a:buNone/>
            </a:pPr>
            <a:r>
              <a:t/>
            </a:r>
            <a:endParaRPr sz="2800"/>
          </a:p>
          <a:p>
            <a:pPr indent="0" lvl="0" marL="0" rtl="0" algn="ctr">
              <a:spcBef>
                <a:spcPts val="600"/>
              </a:spcBef>
              <a:spcAft>
                <a:spcPts val="0"/>
              </a:spcAft>
              <a:buNone/>
            </a:pPr>
            <a:r>
              <a:t/>
            </a:r>
            <a:endParaRPr sz="2800"/>
          </a:p>
        </p:txBody>
      </p:sp>
      <p:sp>
        <p:nvSpPr>
          <p:cNvPr id="232" name="Google Shape;232;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rgbClr val="00FF00"/>
                </a:solidFill>
                <a:highlight>
                  <a:schemeClr val="dk1"/>
                </a:highlight>
              </a:rPr>
              <a:t>Attaccanti, Hacker, Pirati informatici ...</a:t>
            </a:r>
            <a:endParaRPr sz="3400">
              <a:solidFill>
                <a:srgbClr val="00FF00"/>
              </a:solidFill>
              <a:highlight>
                <a:schemeClr val="dk1"/>
              </a:highlight>
            </a:endParaRPr>
          </a:p>
        </p:txBody>
      </p:sp>
      <p:sp>
        <p:nvSpPr>
          <p:cNvPr id="233" name="Google Shape;233;p31"/>
          <p:cNvSpPr txBox="1"/>
          <p:nvPr>
            <p:ph idx="12" type="sldNum"/>
          </p:nvPr>
        </p:nvSpPr>
        <p:spPr>
          <a:xfrm>
            <a:off x="8556784" y="474985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Attaccanti, Hacker, ...</a:t>
            </a:r>
            <a:endParaRPr/>
          </a:p>
        </p:txBody>
      </p:sp>
      <p:sp>
        <p:nvSpPr>
          <p:cNvPr id="239" name="Google Shape;239;p3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600"/>
              </a:spcBef>
              <a:spcAft>
                <a:spcPts val="0"/>
              </a:spcAft>
              <a:buSzPct val="107142"/>
              <a:buNone/>
            </a:pPr>
            <a:r>
              <a:rPr lang="en" sz="2800"/>
              <a:t>I mass media hanno creato falsi miti e controversie intorno a queste e ad altre parole.</a:t>
            </a:r>
            <a:endParaRPr sz="2800"/>
          </a:p>
          <a:p>
            <a:pPr indent="0" lvl="0" marL="0" rtl="0" algn="l">
              <a:lnSpc>
                <a:spcPct val="100000"/>
              </a:lnSpc>
              <a:spcBef>
                <a:spcPts val="600"/>
              </a:spcBef>
              <a:spcAft>
                <a:spcPts val="0"/>
              </a:spcAft>
              <a:buSzPct val="107142"/>
              <a:buNone/>
            </a:pPr>
            <a:r>
              <a:t/>
            </a:r>
            <a:endParaRPr sz="2800"/>
          </a:p>
          <a:p>
            <a:pPr indent="0" lvl="0" marL="0" rtl="0" algn="ctr">
              <a:lnSpc>
                <a:spcPct val="100000"/>
              </a:lnSpc>
              <a:spcBef>
                <a:spcPts val="600"/>
              </a:spcBef>
              <a:spcAft>
                <a:spcPts val="0"/>
              </a:spcAft>
              <a:buSzPct val="107142"/>
              <a:buNone/>
            </a:pPr>
            <a:r>
              <a:rPr b="1" lang="en" sz="2800"/>
              <a:t>Hacker:</a:t>
            </a:r>
            <a:r>
              <a:rPr lang="en" sz="2800"/>
              <a:t> </a:t>
            </a:r>
            <a:r>
              <a:rPr lang="en" sz="2800"/>
              <a:t>una persona con una conoscenza avanzata dei computer e delle reti informatiche, e con la volontà di imparare “tutto”.</a:t>
            </a:r>
            <a:endParaRPr sz="2800"/>
          </a:p>
          <a:p>
            <a:pPr indent="0" lvl="0" marL="0" rtl="0" algn="ctr">
              <a:lnSpc>
                <a:spcPct val="100000"/>
              </a:lnSpc>
              <a:spcBef>
                <a:spcPts val="600"/>
              </a:spcBef>
              <a:spcAft>
                <a:spcPts val="0"/>
              </a:spcAft>
              <a:buSzPct val="107142"/>
              <a:buNone/>
            </a:pPr>
            <a:r>
              <a:t/>
            </a:r>
            <a:endParaRPr sz="2800"/>
          </a:p>
          <a:p>
            <a:pPr indent="0" lvl="0" marL="0" rtl="0" algn="l">
              <a:lnSpc>
                <a:spcPct val="100000"/>
              </a:lnSpc>
              <a:spcBef>
                <a:spcPts val="600"/>
              </a:spcBef>
              <a:spcAft>
                <a:spcPts val="0"/>
              </a:spcAft>
              <a:buSzPct val="107142"/>
              <a:buNone/>
            </a:pPr>
            <a:r>
              <a:rPr b="1" lang="en" sz="2800"/>
              <a:t>Black hats:</a:t>
            </a:r>
            <a:r>
              <a:rPr lang="en" sz="2800"/>
              <a:t> Hacker malevoli.</a:t>
            </a:r>
            <a:endParaRPr sz="2800"/>
          </a:p>
          <a:p>
            <a:pPr indent="0" lvl="0" marL="0" rtl="0" algn="l">
              <a:lnSpc>
                <a:spcPct val="100000"/>
              </a:lnSpc>
              <a:spcBef>
                <a:spcPts val="600"/>
              </a:spcBef>
              <a:spcAft>
                <a:spcPts val="0"/>
              </a:spcAft>
              <a:buSzPct val="107142"/>
              <a:buNone/>
            </a:pPr>
            <a:r>
              <a:t/>
            </a:r>
            <a:endParaRPr sz="2800"/>
          </a:p>
          <a:p>
            <a:pPr indent="0" lvl="0" marL="0" rtl="0" algn="ctr">
              <a:lnSpc>
                <a:spcPct val="100000"/>
              </a:lnSpc>
              <a:spcBef>
                <a:spcPts val="600"/>
              </a:spcBef>
              <a:spcAft>
                <a:spcPts val="0"/>
              </a:spcAft>
              <a:buSzPct val="107142"/>
              <a:buNone/>
            </a:pPr>
            <a:r>
              <a:rPr b="1" lang="en" sz="2800">
                <a:highlight>
                  <a:srgbClr val="FF0000"/>
                </a:highlight>
              </a:rPr>
              <a:t>Attaccanti != Hacker</a:t>
            </a:r>
            <a:endParaRPr b="1" sz="2800">
              <a:highlight>
                <a:srgbClr val="FF0000"/>
              </a:highlight>
            </a:endParaRPr>
          </a:p>
        </p:txBody>
      </p:sp>
      <p:sp>
        <p:nvSpPr>
          <p:cNvPr id="240" name="Google Shape;240;p32"/>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100"/>
              <a:t>Professionisti della sicurezza</a:t>
            </a:r>
            <a:r>
              <a:rPr lang="en" sz="3100"/>
              <a:t> (white hats)</a:t>
            </a:r>
            <a:endParaRPr sz="3100"/>
          </a:p>
        </p:txBody>
      </p:sp>
      <p:sp>
        <p:nvSpPr>
          <p:cNvPr id="246" name="Google Shape;246;p33"/>
          <p:cNvSpPr txBox="1"/>
          <p:nvPr>
            <p:ph idx="1" type="body"/>
          </p:nvPr>
        </p:nvSpPr>
        <p:spPr>
          <a:xfrm>
            <a:off x="457200" y="1200150"/>
            <a:ext cx="8229600" cy="2964000"/>
          </a:xfrm>
          <a:prstGeom prst="rect">
            <a:avLst/>
          </a:prstGeom>
          <a:noFill/>
          <a:ln>
            <a:noFill/>
          </a:ln>
        </p:spPr>
        <p:txBody>
          <a:bodyPr anchorCtr="0" anchor="t" bIns="91425" lIns="91425" spcFirstLastPara="1" rIns="91425" wrap="square" tIns="91425">
            <a:normAutofit fontScale="85000" lnSpcReduction="20000"/>
          </a:bodyPr>
          <a:lstStyle/>
          <a:p>
            <a:pPr indent="-390525" lvl="0" marL="457200" rtl="0" algn="l">
              <a:spcBef>
                <a:spcPts val="600"/>
              </a:spcBef>
              <a:spcAft>
                <a:spcPts val="0"/>
              </a:spcAft>
              <a:buSzPct val="100000"/>
              <a:buChar char="●"/>
            </a:pPr>
            <a:r>
              <a:rPr lang="en"/>
              <a:t>Identificare vulnerabilità.</a:t>
            </a:r>
            <a:endParaRPr/>
          </a:p>
          <a:p>
            <a:pPr indent="-390525" lvl="0" marL="457200" rtl="0" algn="l">
              <a:spcBef>
                <a:spcPts val="0"/>
              </a:spcBef>
              <a:spcAft>
                <a:spcPts val="0"/>
              </a:spcAft>
              <a:buSzPct val="100000"/>
              <a:buChar char="●"/>
            </a:pPr>
            <a:r>
              <a:rPr lang="en"/>
              <a:t>Sviluppare metodi per il rilevamento degli attacchi.</a:t>
            </a:r>
            <a:endParaRPr/>
          </a:p>
          <a:p>
            <a:pPr indent="-390525" lvl="0" marL="457200" rtl="0" algn="l">
              <a:spcBef>
                <a:spcPts val="0"/>
              </a:spcBef>
              <a:spcAft>
                <a:spcPts val="0"/>
              </a:spcAft>
              <a:buSzPct val="100000"/>
              <a:buChar char="●"/>
            </a:pPr>
            <a:r>
              <a:rPr lang="en"/>
              <a:t>Sviluppare contromisure contro gli attacchi.</a:t>
            </a:r>
            <a:endParaRPr/>
          </a:p>
          <a:p>
            <a:pPr indent="-390525" lvl="0" marL="457200" rtl="0" algn="l">
              <a:spcBef>
                <a:spcPts val="0"/>
              </a:spcBef>
              <a:spcAft>
                <a:spcPts val="0"/>
              </a:spcAft>
              <a:buSzPct val="100000"/>
              <a:buChar char="●"/>
            </a:pPr>
            <a:r>
              <a:rPr lang="en"/>
              <a:t>Progettare soluzioni di sicurezza.</a:t>
            </a:r>
            <a:endParaRPr/>
          </a:p>
          <a:p>
            <a:pPr indent="0" lvl="0" marL="0" rtl="0" algn="l">
              <a:lnSpc>
                <a:spcPct val="100000"/>
              </a:lnSpc>
              <a:spcBef>
                <a:spcPts val="600"/>
              </a:spcBef>
              <a:spcAft>
                <a:spcPts val="0"/>
              </a:spcAft>
              <a:buSzPct val="100000"/>
              <a:buNone/>
            </a:pPr>
            <a:r>
              <a:t/>
            </a:r>
            <a:endParaRPr/>
          </a:p>
          <a:p>
            <a:pPr indent="0" lvl="0" marL="0" rtl="0" algn="l">
              <a:lnSpc>
                <a:spcPct val="100000"/>
              </a:lnSpc>
              <a:spcBef>
                <a:spcPts val="600"/>
              </a:spcBef>
              <a:spcAft>
                <a:spcPts val="0"/>
              </a:spcAft>
              <a:buSzPct val="100000"/>
              <a:buNone/>
            </a:pPr>
            <a:r>
              <a:rPr lang="en"/>
              <a:t>Elementi essenziali del bagaglio di competenze di un professionista della sicurezza (detto anche “hacker etico”).</a:t>
            </a:r>
            <a:endParaRPr/>
          </a:p>
        </p:txBody>
      </p:sp>
      <p:sp>
        <p:nvSpPr>
          <p:cNvPr id="247" name="Google Shape;247;p33"/>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48" name="Google Shape;248;p33"/>
          <p:cNvPicPr preferRelativeResize="0"/>
          <p:nvPr/>
        </p:nvPicPr>
        <p:blipFill>
          <a:blip r:embed="rId3">
            <a:alphaModFix/>
          </a:blip>
          <a:stretch>
            <a:fillRect/>
          </a:stretch>
        </p:blipFill>
        <p:spPr>
          <a:xfrm>
            <a:off x="1836271" y="4217993"/>
            <a:ext cx="1644116" cy="863153"/>
          </a:xfrm>
          <a:prstGeom prst="rect">
            <a:avLst/>
          </a:prstGeom>
          <a:noFill/>
          <a:ln>
            <a:noFill/>
          </a:ln>
        </p:spPr>
      </p:pic>
      <p:pic>
        <p:nvPicPr>
          <p:cNvPr id="249" name="Google Shape;249;p33"/>
          <p:cNvPicPr preferRelativeResize="0"/>
          <p:nvPr/>
        </p:nvPicPr>
        <p:blipFill>
          <a:blip r:embed="rId4">
            <a:alphaModFix/>
          </a:blip>
          <a:stretch>
            <a:fillRect/>
          </a:stretch>
        </p:blipFill>
        <p:spPr>
          <a:xfrm>
            <a:off x="5261292" y="4204388"/>
            <a:ext cx="1478835" cy="8903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457200" y="349426"/>
            <a:ext cx="8229600" cy="7140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40"/>
              <a:buNone/>
            </a:pPr>
            <a:r>
              <a:rPr lang="en" sz="3140"/>
              <a:t>La sicurezza come problema di ingegneria</a:t>
            </a:r>
            <a:endParaRPr sz="3140"/>
          </a:p>
        </p:txBody>
      </p:sp>
      <p:sp>
        <p:nvSpPr>
          <p:cNvPr id="255" name="Google Shape;255;p3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a:t>Abbiamo bisogno di alcuni concetti per inquadrarla:</a:t>
            </a:r>
            <a:endParaRPr/>
          </a:p>
          <a:p>
            <a:pPr indent="-381000" lvl="0" marL="457200" rtl="0" algn="l">
              <a:lnSpc>
                <a:spcPct val="100000"/>
              </a:lnSpc>
              <a:spcBef>
                <a:spcPts val="600"/>
              </a:spcBef>
              <a:spcAft>
                <a:spcPts val="0"/>
              </a:spcAft>
              <a:buSzPts val="2400"/>
              <a:buChar char="●"/>
            </a:pPr>
            <a:r>
              <a:rPr lang="en" sz="2400"/>
              <a:t>Vulnerabilità</a:t>
            </a:r>
            <a:endParaRPr sz="2400"/>
          </a:p>
          <a:p>
            <a:pPr indent="-381000" lvl="0" marL="457200" rtl="0" algn="l">
              <a:lnSpc>
                <a:spcPct val="100000"/>
              </a:lnSpc>
              <a:spcBef>
                <a:spcPts val="0"/>
              </a:spcBef>
              <a:spcAft>
                <a:spcPts val="0"/>
              </a:spcAft>
              <a:buSzPts val="2400"/>
              <a:buChar char="●"/>
            </a:pPr>
            <a:r>
              <a:rPr lang="en" sz="2400"/>
              <a:t>Exploit</a:t>
            </a:r>
            <a:endParaRPr sz="2400"/>
          </a:p>
          <a:p>
            <a:pPr indent="-381000" lvl="0" marL="457200" rtl="0" algn="l">
              <a:lnSpc>
                <a:spcPct val="100000"/>
              </a:lnSpc>
              <a:spcBef>
                <a:spcPts val="0"/>
              </a:spcBef>
              <a:spcAft>
                <a:spcPts val="0"/>
              </a:spcAft>
              <a:buSzPts val="2400"/>
              <a:buChar char="●"/>
            </a:pPr>
            <a:r>
              <a:rPr lang="en" sz="2400"/>
              <a:t>Asset / Risorse</a:t>
            </a:r>
            <a:endParaRPr sz="2400"/>
          </a:p>
          <a:p>
            <a:pPr indent="-381000" lvl="0" marL="457200" rtl="0" algn="l">
              <a:spcBef>
                <a:spcPts val="0"/>
              </a:spcBef>
              <a:spcAft>
                <a:spcPts val="0"/>
              </a:spcAft>
              <a:buSzPts val="2400"/>
              <a:buChar char="●"/>
            </a:pPr>
            <a:r>
              <a:rPr lang="en" sz="2400"/>
              <a:t>Minacce</a:t>
            </a:r>
            <a:endParaRPr sz="2400"/>
          </a:p>
          <a:p>
            <a:pPr indent="-457200" lvl="0" marL="457200" rtl="0" algn="l">
              <a:spcBef>
                <a:spcPts val="0"/>
              </a:spcBef>
              <a:spcAft>
                <a:spcPts val="0"/>
              </a:spcAft>
              <a:buSzPts val="3600"/>
              <a:buChar char="●"/>
            </a:pPr>
            <a:r>
              <a:rPr b="1" lang="en" sz="3600"/>
              <a:t>Rischi</a:t>
            </a:r>
            <a:endParaRPr b="1" sz="36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lnSpc>
                <a:spcPct val="100000"/>
              </a:lnSpc>
              <a:spcBef>
                <a:spcPts val="0"/>
              </a:spcBef>
              <a:spcAft>
                <a:spcPts val="0"/>
              </a:spcAft>
              <a:buNone/>
            </a:pPr>
            <a:r>
              <a:t/>
            </a:r>
            <a:endParaRPr sz="2400"/>
          </a:p>
        </p:txBody>
      </p:sp>
      <p:sp>
        <p:nvSpPr>
          <p:cNvPr id="256" name="Google Shape;256;p34"/>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La sicurezza come “gestione del rischio”</a:t>
            </a:r>
            <a:endParaRPr sz="3300"/>
          </a:p>
        </p:txBody>
      </p:sp>
      <p:sp>
        <p:nvSpPr>
          <p:cNvPr id="262" name="Google Shape;262;p3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2400"/>
              <a:t>Rischio</a:t>
            </a:r>
            <a:r>
              <a:rPr lang="en" sz="2400"/>
              <a:t>: valutazione statistica ed economica dell’esposizione a un danno dovuto alla presenza di vulnerabilità e minacce.</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Rischio = Asset × Vulnerabilità × Minacce</a:t>
            </a:r>
            <a:endParaRPr sz="2400"/>
          </a:p>
          <a:p>
            <a:pPr indent="0" lvl="0" marL="0" rtl="0" algn="l">
              <a:spcBef>
                <a:spcPts val="600"/>
              </a:spcBef>
              <a:spcAft>
                <a:spcPts val="0"/>
              </a:spcAft>
              <a:buNone/>
            </a:pPr>
            <a:r>
              <a:t/>
            </a:r>
            <a:endParaRPr sz="2400"/>
          </a:p>
          <a:p>
            <a:pPr indent="0" lvl="0" marL="0" rtl="0" algn="ctr">
              <a:spcBef>
                <a:spcPts val="600"/>
              </a:spcBef>
              <a:spcAft>
                <a:spcPts val="0"/>
              </a:spcAft>
              <a:buNone/>
            </a:pPr>
            <a:r>
              <a:t/>
            </a:r>
            <a:endParaRPr sz="2000"/>
          </a:p>
        </p:txBody>
      </p:sp>
      <p:sp>
        <p:nvSpPr>
          <p:cNvPr id="263" name="Google Shape;263;p35"/>
          <p:cNvSpPr txBox="1"/>
          <p:nvPr>
            <p:ph idx="12" type="sldNum"/>
          </p:nvPr>
        </p:nvSpPr>
        <p:spPr>
          <a:xfrm>
            <a:off x="8556784" y="474985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pic>
        <p:nvPicPr>
          <p:cNvPr id="264" name="Google Shape;264;p35"/>
          <p:cNvPicPr preferRelativeResize="0"/>
          <p:nvPr/>
        </p:nvPicPr>
        <p:blipFill>
          <a:blip r:embed="rId3">
            <a:alphaModFix/>
          </a:blip>
          <a:stretch>
            <a:fillRect/>
          </a:stretch>
        </p:blipFill>
        <p:spPr>
          <a:xfrm>
            <a:off x="0" y="3418244"/>
            <a:ext cx="3680514" cy="17252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La sicurezza come “gestione del rischio”</a:t>
            </a:r>
            <a:endParaRPr sz="3300"/>
          </a:p>
        </p:txBody>
      </p:sp>
      <p:sp>
        <p:nvSpPr>
          <p:cNvPr id="270" name="Google Shape;270;p3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2400"/>
              <a:t>Rischio</a:t>
            </a:r>
            <a:r>
              <a:rPr lang="en" sz="2400"/>
              <a:t>: valutazione statistica ed economica dell’esposizione a un danno dovuto alla presenza di vulnerabilità e minacce.</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Rischio = </a:t>
            </a:r>
            <a:r>
              <a:rPr lang="en" sz="2400" u="sng"/>
              <a:t>Asset × Vulnerabilità</a:t>
            </a:r>
            <a:r>
              <a:rPr lang="en" sz="2400"/>
              <a:t> × Minacce</a:t>
            </a:r>
            <a:endParaRPr sz="2400"/>
          </a:p>
          <a:p>
            <a:pPr indent="0" lvl="0" marL="0" rtl="0" algn="l">
              <a:spcBef>
                <a:spcPts val="600"/>
              </a:spcBef>
              <a:spcAft>
                <a:spcPts val="0"/>
              </a:spcAft>
              <a:buNone/>
            </a:pPr>
            <a:r>
              <a:t/>
            </a:r>
            <a:endParaRPr sz="2400"/>
          </a:p>
          <a:p>
            <a:pPr indent="0" lvl="0" marL="0" rtl="0" algn="ctr">
              <a:spcBef>
                <a:spcPts val="600"/>
              </a:spcBef>
              <a:spcAft>
                <a:spcPts val="0"/>
              </a:spcAft>
              <a:buNone/>
            </a:pPr>
            <a:r>
              <a:t/>
            </a:r>
            <a:endParaRPr sz="2000"/>
          </a:p>
        </p:txBody>
      </p:sp>
      <p:sp>
        <p:nvSpPr>
          <p:cNvPr id="271" name="Google Shape;271;p36"/>
          <p:cNvSpPr txBox="1"/>
          <p:nvPr>
            <p:ph idx="12" type="sldNum"/>
          </p:nvPr>
        </p:nvSpPr>
        <p:spPr>
          <a:xfrm>
            <a:off x="8556784" y="474985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272" name="Google Shape;272;p36"/>
          <p:cNvSpPr txBox="1"/>
          <p:nvPr/>
        </p:nvSpPr>
        <p:spPr>
          <a:xfrm>
            <a:off x="3355750" y="3285820"/>
            <a:ext cx="23526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8761D"/>
                </a:solidFill>
                <a:latin typeface="Exo 2"/>
                <a:ea typeface="Exo 2"/>
                <a:cs typeface="Exo 2"/>
                <a:sym typeface="Exo 2"/>
              </a:rPr>
              <a:t>Variabili controllabili</a:t>
            </a:r>
            <a:endParaRPr b="1">
              <a:solidFill>
                <a:srgbClr val="38761D"/>
              </a:solidFill>
              <a:latin typeface="Exo 2"/>
              <a:ea typeface="Exo 2"/>
              <a:cs typeface="Exo 2"/>
              <a:sym typeface="Exo 2"/>
            </a:endParaRPr>
          </a:p>
        </p:txBody>
      </p:sp>
      <p:sp>
        <p:nvSpPr>
          <p:cNvPr id="273" name="Google Shape;273;p36"/>
          <p:cNvSpPr txBox="1"/>
          <p:nvPr/>
        </p:nvSpPr>
        <p:spPr>
          <a:xfrm>
            <a:off x="5646300" y="2615845"/>
            <a:ext cx="23526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90000"/>
                </a:solidFill>
                <a:latin typeface="Exo 2"/>
                <a:ea typeface="Exo 2"/>
                <a:cs typeface="Exo 2"/>
                <a:sym typeface="Exo 2"/>
              </a:rPr>
              <a:t>Variabili indipendenti</a:t>
            </a:r>
            <a:endParaRPr b="1">
              <a:solidFill>
                <a:srgbClr val="990000"/>
              </a:solidFill>
              <a:latin typeface="Exo 2"/>
              <a:ea typeface="Exo 2"/>
              <a:cs typeface="Exo 2"/>
              <a:sym typeface="Exo 2"/>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rmAutofit fontScale="70000"/>
          </a:bodyPr>
          <a:lstStyle/>
          <a:p>
            <a:pPr indent="0" lvl="0" marL="0" rtl="0" algn="l">
              <a:lnSpc>
                <a:spcPct val="100000"/>
              </a:lnSpc>
              <a:spcBef>
                <a:spcPts val="600"/>
              </a:spcBef>
              <a:spcAft>
                <a:spcPts val="0"/>
              </a:spcAft>
              <a:buSzPct val="115384"/>
              <a:buNone/>
            </a:pPr>
            <a:r>
              <a:rPr lang="en" sz="2600"/>
              <a:t>Il cosiddetto paradigma </a:t>
            </a:r>
            <a:r>
              <a:rPr b="1" lang="en" sz="2600"/>
              <a:t>CIA</a:t>
            </a:r>
            <a:r>
              <a:rPr lang="en" sz="2600"/>
              <a:t> (Confidentiality, Integrity, Availability) per la sicurezza dell’informazione stabilisce tre requisiti fondamentali:</a:t>
            </a:r>
            <a:endParaRPr sz="2600"/>
          </a:p>
          <a:p>
            <a:pPr indent="-344170" lvl="0" marL="457200" rtl="0" algn="l">
              <a:spcBef>
                <a:spcPts val="600"/>
              </a:spcBef>
              <a:spcAft>
                <a:spcPts val="0"/>
              </a:spcAft>
              <a:buSzPct val="100000"/>
              <a:buChar char="●"/>
            </a:pPr>
            <a:r>
              <a:rPr b="1" lang="en" sz="2600"/>
              <a:t>Riservatezza (Confidentiality)</a:t>
            </a:r>
            <a:r>
              <a:rPr lang="en" sz="2600"/>
              <a:t>: l’informazione può essere accessibile solo a entità autorizzate.</a:t>
            </a:r>
            <a:endParaRPr sz="2600"/>
          </a:p>
          <a:p>
            <a:pPr indent="-344170" lvl="0" marL="457200" rtl="0" algn="l">
              <a:spcBef>
                <a:spcPts val="600"/>
              </a:spcBef>
              <a:spcAft>
                <a:spcPts val="0"/>
              </a:spcAft>
              <a:buSzPct val="100000"/>
              <a:buChar char="●"/>
            </a:pPr>
            <a:r>
              <a:rPr b="1" lang="en" sz="2600"/>
              <a:t>Integrità (Integrity)</a:t>
            </a:r>
            <a:r>
              <a:rPr lang="en" sz="2600"/>
              <a:t>: l’informazione può essere modificata solo da entità autorizzate, e soltanto nei modi in cui tali entità sono autorizzate a farlo.</a:t>
            </a:r>
            <a:endParaRPr sz="2600"/>
          </a:p>
          <a:p>
            <a:pPr indent="-344170" lvl="0" marL="457200" rtl="0" algn="l">
              <a:spcBef>
                <a:spcPts val="600"/>
              </a:spcBef>
              <a:spcAft>
                <a:spcPts val="0"/>
              </a:spcAft>
              <a:buSzPct val="100000"/>
              <a:buChar char="●"/>
            </a:pPr>
            <a:r>
              <a:rPr b="1" lang="en" sz="2600"/>
              <a:t>Disponibilità (Availability)</a:t>
            </a:r>
            <a:r>
              <a:rPr lang="en" sz="2600"/>
              <a:t>: l’informazione deve essere disponibile a tutte le parti che hanno diritto di accedervi, entro i limiti temporali specificati.</a:t>
            </a:r>
            <a:endParaRPr sz="2600"/>
          </a:p>
          <a:p>
            <a:pPr indent="0" lvl="0" marL="0" rtl="0" algn="l">
              <a:lnSpc>
                <a:spcPct val="100000"/>
              </a:lnSpc>
              <a:spcBef>
                <a:spcPts val="600"/>
              </a:spcBef>
              <a:spcAft>
                <a:spcPts val="0"/>
              </a:spcAft>
              <a:buSzPct val="115384"/>
              <a:buNone/>
            </a:pPr>
            <a:r>
              <a:t/>
            </a:r>
            <a:endParaRPr sz="2600"/>
          </a:p>
          <a:p>
            <a:pPr indent="0" lvl="0" marL="0" rtl="0" algn="l">
              <a:lnSpc>
                <a:spcPct val="100000"/>
              </a:lnSpc>
              <a:spcBef>
                <a:spcPts val="600"/>
              </a:spcBef>
              <a:spcAft>
                <a:spcPts val="0"/>
              </a:spcAft>
              <a:buSzPct val="115384"/>
              <a:buNone/>
            </a:pPr>
            <a:r>
              <a:rPr lang="en" sz="2600"/>
              <a:t>⚙️ “A” è in conflitto con “C” e “I”: un problema di ingegneria.</a:t>
            </a:r>
            <a:endParaRPr sz="2600"/>
          </a:p>
        </p:txBody>
      </p:sp>
      <p:sp>
        <p:nvSpPr>
          <p:cNvPr id="47" name="Google Shape;47;p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Requisiti base di sicurezza</a:t>
            </a:r>
            <a:endParaRPr/>
          </a:p>
        </p:txBody>
      </p:sp>
      <p:sp>
        <p:nvSpPr>
          <p:cNvPr id="48" name="Google Shape;48;p10"/>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9" name="Google Shape;49;p10"/>
          <p:cNvPicPr preferRelativeResize="0"/>
          <p:nvPr/>
        </p:nvPicPr>
        <p:blipFill>
          <a:blip r:embed="rId3">
            <a:alphaModFix/>
          </a:blip>
          <a:stretch>
            <a:fillRect/>
          </a:stretch>
        </p:blipFill>
        <p:spPr>
          <a:xfrm>
            <a:off x="7672600" y="165966"/>
            <a:ext cx="960356" cy="93729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La sicurezza come “gestione del rischio”</a:t>
            </a:r>
            <a:endParaRPr sz="3300"/>
          </a:p>
        </p:txBody>
      </p:sp>
      <p:sp>
        <p:nvSpPr>
          <p:cNvPr id="279" name="Google Shape;279;p3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2400"/>
              <a:t>Rischio</a:t>
            </a:r>
            <a:r>
              <a:rPr lang="en" sz="2400"/>
              <a:t>: valutazione statistica ed economica dell’esposizione a un danno dovuto alla presenza di vulnerabilità e minacce.</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Rischio = </a:t>
            </a:r>
            <a:r>
              <a:rPr lang="en" sz="2400" u="sng"/>
              <a:t>Asset × Vulnerabilità</a:t>
            </a:r>
            <a:r>
              <a:rPr lang="en" sz="2400"/>
              <a:t> × Minacce</a:t>
            </a:r>
            <a:endParaRPr sz="2400"/>
          </a:p>
          <a:p>
            <a:pPr indent="0" lvl="0" marL="0" rtl="0" algn="l">
              <a:spcBef>
                <a:spcPts val="600"/>
              </a:spcBef>
              <a:spcAft>
                <a:spcPts val="0"/>
              </a:spcAft>
              <a:buNone/>
            </a:pPr>
            <a:r>
              <a:t/>
            </a:r>
            <a:endParaRPr sz="2400"/>
          </a:p>
          <a:p>
            <a:pPr indent="0" lvl="0" marL="0" rtl="0" algn="l">
              <a:spcBef>
                <a:spcPts val="600"/>
              </a:spcBef>
              <a:spcAft>
                <a:spcPts val="0"/>
              </a:spcAft>
              <a:buClr>
                <a:schemeClr val="dk1"/>
              </a:buClr>
              <a:buSzPts val="1100"/>
              <a:buFont typeface="Arial"/>
              <a:buNone/>
            </a:pPr>
            <a:r>
              <a:rPr b="1" lang="en" sz="2400"/>
              <a:t>Sicurezza:</a:t>
            </a:r>
            <a:r>
              <a:rPr lang="en" sz="2400"/>
              <a:t> riduzione delle vulnerabilità e contenimento danni al prezzo di costi</a:t>
            </a:r>
            <a:endParaRPr sz="2400"/>
          </a:p>
        </p:txBody>
      </p:sp>
      <p:sp>
        <p:nvSpPr>
          <p:cNvPr id="280" name="Google Shape;280;p37"/>
          <p:cNvSpPr txBox="1"/>
          <p:nvPr>
            <p:ph idx="12" type="sldNum"/>
          </p:nvPr>
        </p:nvSpPr>
        <p:spPr>
          <a:xfrm>
            <a:off x="8556784" y="474985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en"/>
              <a:t>‹#›</a:t>
            </a:fld>
            <a:endParaRPr/>
          </a:p>
        </p:txBody>
      </p:sp>
      <p:sp>
        <p:nvSpPr>
          <p:cNvPr id="281" name="Google Shape;281;p37"/>
          <p:cNvSpPr txBox="1"/>
          <p:nvPr/>
        </p:nvSpPr>
        <p:spPr>
          <a:xfrm>
            <a:off x="3355750" y="3285820"/>
            <a:ext cx="23526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8761D"/>
                </a:solidFill>
                <a:latin typeface="Exo 2"/>
                <a:ea typeface="Exo 2"/>
                <a:cs typeface="Exo 2"/>
                <a:sym typeface="Exo 2"/>
              </a:rPr>
              <a:t>Variabili controllabili</a:t>
            </a:r>
            <a:endParaRPr b="1">
              <a:solidFill>
                <a:srgbClr val="38761D"/>
              </a:solidFill>
              <a:latin typeface="Exo 2"/>
              <a:ea typeface="Exo 2"/>
              <a:cs typeface="Exo 2"/>
              <a:sym typeface="Exo 2"/>
            </a:endParaRPr>
          </a:p>
        </p:txBody>
      </p:sp>
      <p:sp>
        <p:nvSpPr>
          <p:cNvPr id="282" name="Google Shape;282;p37"/>
          <p:cNvSpPr txBox="1"/>
          <p:nvPr/>
        </p:nvSpPr>
        <p:spPr>
          <a:xfrm>
            <a:off x="5646300" y="2615845"/>
            <a:ext cx="23526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90000"/>
                </a:solidFill>
                <a:latin typeface="Exo 2"/>
                <a:ea typeface="Exo 2"/>
                <a:cs typeface="Exo 2"/>
                <a:sym typeface="Exo 2"/>
              </a:rPr>
              <a:t>Variabili indipendenti</a:t>
            </a:r>
            <a:endParaRPr b="1">
              <a:solidFill>
                <a:srgbClr val="990000"/>
              </a:solidFill>
              <a:latin typeface="Exo 2"/>
              <a:ea typeface="Exo 2"/>
              <a:cs typeface="Exo 2"/>
              <a:sym typeface="Exo 2"/>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Sicurezza </a:t>
            </a:r>
            <a:r>
              <a:rPr b="0" i="1" lang="en"/>
              <a:t>vs.</a:t>
            </a:r>
            <a:r>
              <a:rPr lang="en"/>
              <a:t> Bilancio costi</a:t>
            </a:r>
            <a:endParaRPr/>
          </a:p>
        </p:txBody>
      </p:sp>
      <p:sp>
        <p:nvSpPr>
          <p:cNvPr id="288" name="Google Shape;288;p3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00000"/>
              </a:lnSpc>
              <a:spcBef>
                <a:spcPts val="600"/>
              </a:spcBef>
              <a:spcAft>
                <a:spcPts val="0"/>
              </a:spcAft>
              <a:buSzPct val="100000"/>
              <a:buNone/>
            </a:pPr>
            <a:r>
              <a:rPr b="1" lang="en"/>
              <a:t>Costi diretti</a:t>
            </a:r>
            <a:endParaRPr/>
          </a:p>
          <a:p>
            <a:pPr indent="-404812" lvl="0" marL="457200" rtl="0" algn="l">
              <a:lnSpc>
                <a:spcPct val="100000"/>
              </a:lnSpc>
              <a:spcBef>
                <a:spcPts val="600"/>
              </a:spcBef>
              <a:spcAft>
                <a:spcPts val="0"/>
              </a:spcAft>
              <a:buSzPct val="100000"/>
              <a:buChar char="●"/>
            </a:pPr>
            <a:r>
              <a:rPr lang="en"/>
              <a:t>Gestione</a:t>
            </a:r>
            <a:endParaRPr/>
          </a:p>
          <a:p>
            <a:pPr indent="-404812" lvl="0" marL="457200" rtl="0" algn="l">
              <a:lnSpc>
                <a:spcPct val="100000"/>
              </a:lnSpc>
              <a:spcBef>
                <a:spcPts val="0"/>
              </a:spcBef>
              <a:spcAft>
                <a:spcPts val="0"/>
              </a:spcAft>
              <a:buSzPct val="100000"/>
              <a:buChar char="●"/>
            </a:pPr>
            <a:r>
              <a:rPr lang="en"/>
              <a:t>Operativo </a:t>
            </a:r>
            <a:endParaRPr/>
          </a:p>
          <a:p>
            <a:pPr indent="-404812" lvl="0" marL="457200" rtl="0" algn="l">
              <a:lnSpc>
                <a:spcPct val="100000"/>
              </a:lnSpc>
              <a:spcBef>
                <a:spcPts val="0"/>
              </a:spcBef>
              <a:spcAft>
                <a:spcPts val="0"/>
              </a:spcAft>
              <a:buSzPct val="100000"/>
              <a:buChar char="●"/>
            </a:pPr>
            <a:r>
              <a:rPr lang="en"/>
              <a:t>Apparati / Attrezzature</a:t>
            </a:r>
            <a:endParaRPr/>
          </a:p>
          <a:p>
            <a:pPr indent="0" lvl="0" marL="0" rtl="0" algn="l">
              <a:lnSpc>
                <a:spcPct val="100000"/>
              </a:lnSpc>
              <a:spcBef>
                <a:spcPts val="600"/>
              </a:spcBef>
              <a:spcAft>
                <a:spcPts val="0"/>
              </a:spcAft>
              <a:buSzPct val="100000"/>
              <a:buNone/>
            </a:pPr>
            <a:r>
              <a:rPr b="1" lang="en"/>
              <a:t>Costi indiretti (altrettanto importanti)</a:t>
            </a:r>
            <a:endParaRPr/>
          </a:p>
          <a:p>
            <a:pPr indent="-404812" lvl="0" marL="457200" rtl="0" algn="l">
              <a:lnSpc>
                <a:spcPct val="100000"/>
              </a:lnSpc>
              <a:spcBef>
                <a:spcPts val="600"/>
              </a:spcBef>
              <a:spcAft>
                <a:spcPts val="0"/>
              </a:spcAft>
              <a:buSzPct val="100000"/>
              <a:buChar char="●"/>
            </a:pPr>
            <a:r>
              <a:rPr lang="en"/>
              <a:t>Minore usabilità</a:t>
            </a:r>
            <a:endParaRPr/>
          </a:p>
          <a:p>
            <a:pPr indent="-404812" lvl="0" marL="457200" rtl="0" algn="l">
              <a:lnSpc>
                <a:spcPct val="100000"/>
              </a:lnSpc>
              <a:spcBef>
                <a:spcPts val="0"/>
              </a:spcBef>
              <a:spcAft>
                <a:spcPts val="0"/>
              </a:spcAft>
              <a:buSzPct val="100000"/>
              <a:buChar char="●"/>
            </a:pPr>
            <a:r>
              <a:rPr lang="en"/>
              <a:t>Basse performance</a:t>
            </a:r>
            <a:endParaRPr/>
          </a:p>
          <a:p>
            <a:pPr indent="-404812" lvl="0" marL="457200" rtl="0" algn="l">
              <a:lnSpc>
                <a:spcPct val="100000"/>
              </a:lnSpc>
              <a:spcBef>
                <a:spcPts val="0"/>
              </a:spcBef>
              <a:spcAft>
                <a:spcPts val="0"/>
              </a:spcAft>
              <a:buSzPct val="100000"/>
              <a:buChar char="●"/>
            </a:pPr>
            <a:r>
              <a:rPr lang="en"/>
              <a:t>Minore privacy (dovuta a controlli di sicurezza)</a:t>
            </a:r>
            <a:endParaRPr/>
          </a:p>
          <a:p>
            <a:pPr indent="-404812" lvl="0" marL="457200" rtl="0" algn="l">
              <a:lnSpc>
                <a:spcPct val="100000"/>
              </a:lnSpc>
              <a:spcBef>
                <a:spcPts val="0"/>
              </a:spcBef>
              <a:spcAft>
                <a:spcPts val="0"/>
              </a:spcAft>
              <a:buSzPct val="100000"/>
              <a:buChar char="●"/>
            </a:pPr>
            <a:r>
              <a:rPr lang="en"/>
              <a:t>Minore produttività (gli utenti sono più lenti)</a:t>
            </a:r>
            <a:endParaRPr/>
          </a:p>
        </p:txBody>
      </p:sp>
      <p:sp>
        <p:nvSpPr>
          <p:cNvPr id="289" name="Google Shape;289;p38"/>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90" name="Google Shape;290;p38"/>
          <p:cNvPicPr preferRelativeResize="0"/>
          <p:nvPr/>
        </p:nvPicPr>
        <p:blipFill>
          <a:blip r:embed="rId3">
            <a:alphaModFix/>
          </a:blip>
          <a:stretch>
            <a:fillRect/>
          </a:stretch>
        </p:blipFill>
        <p:spPr>
          <a:xfrm>
            <a:off x="6840425" y="716688"/>
            <a:ext cx="1797655" cy="17976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Più soldi </a:t>
            </a:r>
            <a:r>
              <a:rPr lang="en" sz="3900"/>
              <a:t>⇏</a:t>
            </a:r>
            <a:r>
              <a:rPr lang="en"/>
              <a:t> Più sicurezza</a:t>
            </a:r>
            <a:endParaRPr/>
          </a:p>
        </p:txBody>
      </p:sp>
      <p:sp>
        <p:nvSpPr>
          <p:cNvPr id="296" name="Google Shape;296;p3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200"/>
              </a:spcBef>
              <a:spcAft>
                <a:spcPts val="0"/>
              </a:spcAft>
              <a:buNone/>
            </a:pPr>
            <a:r>
              <a:rPr lang="en" sz="2200"/>
              <a:t>Buttare più soldi sul problema non lo risolverà necessariamente</a:t>
            </a:r>
            <a:endParaRPr sz="2200"/>
          </a:p>
          <a:p>
            <a:pPr indent="0" lvl="0" marL="0" rtl="0" algn="l">
              <a:lnSpc>
                <a:spcPct val="115000"/>
              </a:lnSpc>
              <a:spcBef>
                <a:spcPts val="1200"/>
              </a:spcBef>
              <a:spcAft>
                <a:spcPts val="0"/>
              </a:spcAft>
              <a:buNone/>
            </a:pPr>
            <a:r>
              <a:rPr lang="en" sz="2200"/>
              <a:t>Esempi:</a:t>
            </a:r>
            <a:endParaRPr sz="2200"/>
          </a:p>
          <a:p>
            <a:pPr indent="-368300" lvl="0" marL="457200" rtl="0" algn="l">
              <a:lnSpc>
                <a:spcPct val="115000"/>
              </a:lnSpc>
              <a:spcBef>
                <a:spcPts val="1200"/>
              </a:spcBef>
              <a:spcAft>
                <a:spcPts val="0"/>
              </a:spcAft>
              <a:buClr>
                <a:schemeClr val="dk1"/>
              </a:buClr>
              <a:buSzPts val="2200"/>
              <a:buFont typeface="Arial"/>
              <a:buChar char="●"/>
            </a:pPr>
            <a:r>
              <a:rPr lang="en" sz="2200"/>
              <a:t>Firewall molto costoso ma non configurato </a:t>
            </a:r>
            <a:endParaRPr sz="2200"/>
          </a:p>
          <a:p>
            <a:pPr indent="-368300" lvl="1" marL="914400" rtl="0" algn="l">
              <a:lnSpc>
                <a:spcPct val="115000"/>
              </a:lnSpc>
              <a:spcBef>
                <a:spcPts val="0"/>
              </a:spcBef>
              <a:spcAft>
                <a:spcPts val="0"/>
              </a:spcAft>
              <a:buClr>
                <a:schemeClr val="dk1"/>
              </a:buClr>
              <a:buSzPts val="2200"/>
              <a:buFont typeface="Arial"/>
              <a:buChar char="○"/>
            </a:pPr>
            <a:r>
              <a:rPr lang="en" sz="2200"/>
              <a:t>Meglio non averlo</a:t>
            </a:r>
            <a:endParaRPr sz="2200"/>
          </a:p>
          <a:p>
            <a:pPr indent="-368300" lvl="0" marL="457200" rtl="0" algn="l">
              <a:lnSpc>
                <a:spcPct val="115000"/>
              </a:lnSpc>
              <a:spcBef>
                <a:spcPts val="0"/>
              </a:spcBef>
              <a:spcAft>
                <a:spcPts val="0"/>
              </a:spcAft>
              <a:buClr>
                <a:schemeClr val="dk1"/>
              </a:buClr>
              <a:buSzPts val="2200"/>
              <a:buFont typeface="Arial"/>
              <a:buChar char="●"/>
            </a:pPr>
            <a:r>
              <a:rPr lang="en" sz="2200"/>
              <a:t>Autenticazione complessa che rallenta gli utenti</a:t>
            </a:r>
            <a:endParaRPr sz="2200"/>
          </a:p>
          <a:p>
            <a:pPr indent="-368300" lvl="1" marL="914400" rtl="0" algn="l">
              <a:lnSpc>
                <a:spcPct val="115000"/>
              </a:lnSpc>
              <a:spcBef>
                <a:spcPts val="0"/>
              </a:spcBef>
              <a:spcAft>
                <a:spcPts val="0"/>
              </a:spcAft>
              <a:buClr>
                <a:schemeClr val="dk1"/>
              </a:buClr>
              <a:buSzPts val="2200"/>
              <a:buFont typeface="Arial"/>
              <a:buChar char="○"/>
            </a:pPr>
            <a:r>
              <a:rPr lang="en" sz="2200"/>
              <a:t>Gli utenti scriveranno le password sui post-it</a:t>
            </a:r>
            <a:endParaRPr sz="2200"/>
          </a:p>
          <a:p>
            <a:pPr indent="-368300" lvl="0" marL="457200" rtl="0" algn="l">
              <a:lnSpc>
                <a:spcPct val="115000"/>
              </a:lnSpc>
              <a:spcBef>
                <a:spcPts val="0"/>
              </a:spcBef>
              <a:spcAft>
                <a:spcPts val="0"/>
              </a:spcAft>
              <a:buClr>
                <a:schemeClr val="dk1"/>
              </a:buClr>
              <a:buSzPts val="2200"/>
              <a:buFont typeface="Arial"/>
              <a:buChar char="●"/>
            </a:pPr>
            <a:r>
              <a:rPr lang="en" sz="2200"/>
              <a:t>Sicurezza aeroportuale</a:t>
            </a:r>
            <a:endParaRPr sz="2200"/>
          </a:p>
          <a:p>
            <a:pPr indent="-368300" lvl="1" marL="914400" rtl="0" algn="l">
              <a:lnSpc>
                <a:spcPct val="115000"/>
              </a:lnSpc>
              <a:spcBef>
                <a:spcPts val="0"/>
              </a:spcBef>
              <a:spcAft>
                <a:spcPts val="0"/>
              </a:spcAft>
              <a:buClr>
                <a:schemeClr val="dk1"/>
              </a:buClr>
              <a:buSzPts val="2200"/>
              <a:buFont typeface="Arial"/>
              <a:buChar char="○"/>
            </a:pPr>
            <a:r>
              <a:rPr lang="en" sz="2200"/>
              <a:t>…</a:t>
            </a:r>
            <a:endParaRPr sz="2200"/>
          </a:p>
        </p:txBody>
      </p:sp>
      <p:sp>
        <p:nvSpPr>
          <p:cNvPr id="297" name="Google Shape;297;p39"/>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bag_check.png" id="302" name="Google Shape;302;p40"/>
          <p:cNvPicPr preferRelativeResize="0"/>
          <p:nvPr/>
        </p:nvPicPr>
        <p:blipFill rotWithShape="1">
          <a:blip r:embed="rId3">
            <a:alphaModFix/>
          </a:blip>
          <a:srcRect b="0" l="0" r="0" t="0"/>
          <a:stretch/>
        </p:blipFill>
        <p:spPr>
          <a:xfrm>
            <a:off x="2513016" y="432197"/>
            <a:ext cx="3088476" cy="4279106"/>
          </a:xfrm>
          <a:prstGeom prst="rect">
            <a:avLst/>
          </a:prstGeom>
          <a:noFill/>
          <a:ln>
            <a:noFill/>
          </a:ln>
        </p:spPr>
      </p:pic>
      <p:sp>
        <p:nvSpPr>
          <p:cNvPr id="303" name="Google Shape;303;p40"/>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Fiducia &amp; Assunzioni</a:t>
            </a:r>
            <a:endParaRPr/>
          </a:p>
        </p:txBody>
      </p:sp>
      <p:sp>
        <p:nvSpPr>
          <p:cNvPr id="309" name="Google Shape;309;p4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rmAutofit/>
          </a:bodyPr>
          <a:lstStyle/>
          <a:p>
            <a:pPr indent="-377825" lvl="0" marL="457200" rtl="0" algn="l">
              <a:lnSpc>
                <a:spcPct val="80000"/>
              </a:lnSpc>
              <a:spcBef>
                <a:spcPts val="0"/>
              </a:spcBef>
              <a:spcAft>
                <a:spcPts val="0"/>
              </a:spcAft>
              <a:buSzPts val="2350"/>
              <a:buChar char="●"/>
            </a:pPr>
            <a:r>
              <a:rPr lang="en" sz="2350"/>
              <a:t>Dobbiamo fissare dei confini.</a:t>
            </a:r>
            <a:endParaRPr sz="2350"/>
          </a:p>
          <a:p>
            <a:pPr indent="-377825" lvl="0" marL="457200" rtl="0" algn="l">
              <a:lnSpc>
                <a:spcPct val="80000"/>
              </a:lnSpc>
              <a:spcBef>
                <a:spcPts val="0"/>
              </a:spcBef>
              <a:spcAft>
                <a:spcPts val="0"/>
              </a:spcAft>
              <a:buSzPts val="2350"/>
              <a:buChar char="●"/>
            </a:pPr>
            <a:r>
              <a:rPr lang="en" sz="2350"/>
              <a:t>Parte del sistema sarà considerata sicura — elemento di fiducia.</a:t>
            </a:r>
            <a:endParaRPr sz="2350"/>
          </a:p>
          <a:p>
            <a:pPr indent="0" lvl="0" marL="457200" rtl="0" algn="l">
              <a:lnSpc>
                <a:spcPct val="80000"/>
              </a:lnSpc>
              <a:spcBef>
                <a:spcPts val="0"/>
              </a:spcBef>
              <a:spcAft>
                <a:spcPts val="0"/>
              </a:spcAft>
              <a:buSzPts val="935"/>
              <a:buNone/>
            </a:pPr>
            <a:r>
              <a:rPr lang="en" sz="2350"/>
              <a:t>Esempi:</a:t>
            </a:r>
            <a:endParaRPr sz="2350"/>
          </a:p>
          <a:p>
            <a:pPr indent="-377825" lvl="1" marL="914400" rtl="0" algn="l">
              <a:lnSpc>
                <a:spcPct val="80000"/>
              </a:lnSpc>
              <a:spcBef>
                <a:spcPts val="0"/>
              </a:spcBef>
              <a:spcAft>
                <a:spcPts val="0"/>
              </a:spcAft>
              <a:buSzPts val="2350"/>
              <a:buChar char="○"/>
            </a:pPr>
            <a:r>
              <a:rPr lang="en" sz="1840"/>
              <a:t>Possiamo fidarci dell’addetto alla sicurezza?</a:t>
            </a:r>
            <a:endParaRPr sz="1840"/>
          </a:p>
          <a:p>
            <a:pPr indent="-377825" lvl="1" marL="914400" rtl="0" algn="l">
              <a:lnSpc>
                <a:spcPct val="80000"/>
              </a:lnSpc>
              <a:spcBef>
                <a:spcPts val="0"/>
              </a:spcBef>
              <a:spcAft>
                <a:spcPts val="0"/>
              </a:spcAft>
              <a:buSzPts val="2350"/>
              <a:buChar char="○"/>
            </a:pPr>
            <a:r>
              <a:rPr lang="en" sz="1840"/>
              <a:t>…del software che abbiamo appena installato?</a:t>
            </a:r>
            <a:endParaRPr sz="1840"/>
          </a:p>
          <a:p>
            <a:pPr indent="-377825" lvl="1" marL="914400" rtl="0" algn="l">
              <a:lnSpc>
                <a:spcPct val="80000"/>
              </a:lnSpc>
              <a:spcBef>
                <a:spcPts val="0"/>
              </a:spcBef>
              <a:spcAft>
                <a:spcPts val="0"/>
              </a:spcAft>
              <a:buSzPts val="2350"/>
              <a:buChar char="○"/>
            </a:pPr>
            <a:r>
              <a:rPr lang="en" sz="1840"/>
              <a:t>…del nostro stesso codice?</a:t>
            </a:r>
            <a:endParaRPr sz="1840"/>
          </a:p>
          <a:p>
            <a:pPr indent="-377825" lvl="1" marL="914400" rtl="0" algn="l">
              <a:lnSpc>
                <a:spcPct val="80000"/>
              </a:lnSpc>
              <a:spcBef>
                <a:spcPts val="0"/>
              </a:spcBef>
              <a:spcAft>
                <a:spcPts val="0"/>
              </a:spcAft>
              <a:buSzPts val="2350"/>
              <a:buChar char="○"/>
            </a:pPr>
            <a:r>
              <a:rPr lang="en" sz="1840"/>
              <a:t>…del compilatore?</a:t>
            </a:r>
            <a:endParaRPr sz="1840"/>
          </a:p>
          <a:p>
            <a:pPr indent="-377825" lvl="1" marL="914400" rtl="0" algn="l">
              <a:lnSpc>
                <a:spcPct val="80000"/>
              </a:lnSpc>
              <a:spcBef>
                <a:spcPts val="0"/>
              </a:spcBef>
              <a:spcAft>
                <a:spcPts val="0"/>
              </a:spcAft>
              <a:buSzPts val="2350"/>
              <a:buChar char="○"/>
            </a:pPr>
            <a:r>
              <a:rPr lang="en" sz="1840"/>
              <a:t>…del BIOS?</a:t>
            </a:r>
            <a:endParaRPr sz="1840"/>
          </a:p>
          <a:p>
            <a:pPr indent="-377825" lvl="1" marL="914400" rtl="0" algn="l">
              <a:lnSpc>
                <a:spcPct val="80000"/>
              </a:lnSpc>
              <a:spcBef>
                <a:spcPts val="0"/>
              </a:spcBef>
              <a:spcAft>
                <a:spcPts val="0"/>
              </a:spcAft>
              <a:buSzPts val="2350"/>
              <a:buChar char="○"/>
            </a:pPr>
            <a:r>
              <a:rPr lang="en" sz="1840"/>
              <a:t>…dell’hardware?</a:t>
            </a:r>
            <a:endParaRPr sz="1840"/>
          </a:p>
          <a:p>
            <a:pPr indent="-377825" lvl="0" marL="457200" rtl="0" algn="l">
              <a:lnSpc>
                <a:spcPct val="80000"/>
              </a:lnSpc>
              <a:spcBef>
                <a:spcPts val="0"/>
              </a:spcBef>
              <a:spcAft>
                <a:spcPts val="0"/>
              </a:spcAft>
              <a:buSzPts val="2350"/>
              <a:buChar char="●"/>
            </a:pPr>
            <a:r>
              <a:rPr lang="en" sz="2350"/>
              <a:t>Problema del tipo “uovo e gallina”.</a:t>
            </a:r>
            <a:endParaRPr sz="2350"/>
          </a:p>
        </p:txBody>
      </p:sp>
      <p:sp>
        <p:nvSpPr>
          <p:cNvPr id="310" name="Google Shape;310;p41"/>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Conclusioni</a:t>
            </a:r>
            <a:endParaRPr/>
          </a:p>
        </p:txBody>
      </p:sp>
      <p:sp>
        <p:nvSpPr>
          <p:cNvPr id="316" name="Google Shape;316;p4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600"/>
              </a:spcBef>
              <a:spcAft>
                <a:spcPts val="0"/>
              </a:spcAft>
              <a:buSzPct val="115384"/>
              <a:buNone/>
            </a:pPr>
            <a:r>
              <a:rPr lang="en" sz="2600"/>
              <a:t>La sicurezza è un complesso problema ingegneristico che consiste nell’equilibrare requisiti in conflitto.</a:t>
            </a:r>
            <a:endParaRPr sz="2600"/>
          </a:p>
          <a:p>
            <a:pPr indent="0" lvl="0" marL="0" rtl="0" algn="l">
              <a:lnSpc>
                <a:spcPct val="100000"/>
              </a:lnSpc>
              <a:spcBef>
                <a:spcPts val="600"/>
              </a:spcBef>
              <a:spcAft>
                <a:spcPts val="0"/>
              </a:spcAft>
              <a:buSzPct val="115384"/>
              <a:buNone/>
            </a:pPr>
            <a:r>
              <a:t/>
            </a:r>
            <a:endParaRPr sz="2600"/>
          </a:p>
          <a:p>
            <a:pPr indent="0" lvl="0" marL="0" rtl="0" algn="l">
              <a:lnSpc>
                <a:spcPct val="100000"/>
              </a:lnSpc>
              <a:spcBef>
                <a:spcPts val="600"/>
              </a:spcBef>
              <a:spcAft>
                <a:spcPts val="0"/>
              </a:spcAft>
              <a:buSzPct val="115384"/>
              <a:buNone/>
            </a:pPr>
            <a:r>
              <a:rPr lang="en" sz="2600"/>
              <a:t>Un sistema con poche vulnerabilità ma con un alto livello di minaccia può essere meno sicuro di un sistema con molte vulnerabilità ma con un basso livello di minaccia.</a:t>
            </a:r>
            <a:endParaRPr sz="2600"/>
          </a:p>
          <a:p>
            <a:pPr indent="0" lvl="0" marL="0" rtl="0" algn="l">
              <a:lnSpc>
                <a:spcPct val="100000"/>
              </a:lnSpc>
              <a:spcBef>
                <a:spcPts val="600"/>
              </a:spcBef>
              <a:spcAft>
                <a:spcPts val="0"/>
              </a:spcAft>
              <a:buSzPct val="115384"/>
              <a:buNone/>
            </a:pPr>
            <a:r>
              <a:t/>
            </a:r>
            <a:endParaRPr sz="2600"/>
          </a:p>
          <a:p>
            <a:pPr indent="0" lvl="0" marL="0" rtl="0" algn="l">
              <a:lnSpc>
                <a:spcPct val="100000"/>
              </a:lnSpc>
              <a:spcBef>
                <a:spcPts val="600"/>
              </a:spcBef>
              <a:spcAft>
                <a:spcPts val="0"/>
              </a:spcAft>
              <a:buSzPct val="115384"/>
              <a:buNone/>
            </a:pPr>
            <a:r>
              <a:rPr lang="en" sz="2600"/>
              <a:t>Attaccanti, hacker, pirati informatici, ... sono concetti molto distinti e non devono essere confusi.</a:t>
            </a:r>
            <a:endParaRPr sz="2600"/>
          </a:p>
          <a:p>
            <a:pPr indent="0" lvl="0" marL="0" rtl="0" algn="l">
              <a:lnSpc>
                <a:spcPct val="100000"/>
              </a:lnSpc>
              <a:spcBef>
                <a:spcPts val="600"/>
              </a:spcBef>
              <a:spcAft>
                <a:spcPts val="0"/>
              </a:spcAft>
              <a:buSzPct val="115384"/>
              <a:buNone/>
            </a:pPr>
            <a:r>
              <a:t/>
            </a:r>
            <a:endParaRPr sz="2600"/>
          </a:p>
          <a:p>
            <a:pPr indent="0" lvl="0" marL="0" rtl="0" algn="l">
              <a:lnSpc>
                <a:spcPct val="100000"/>
              </a:lnSpc>
              <a:spcBef>
                <a:spcPts val="600"/>
              </a:spcBef>
              <a:spcAft>
                <a:spcPts val="0"/>
              </a:spcAft>
              <a:buSzPct val="115384"/>
              <a:buNone/>
            </a:pPr>
            <a:r>
              <a:rPr lang="en" sz="2600"/>
              <a:t>La sicurezza ha un costo.</a:t>
            </a:r>
            <a:endParaRPr sz="2600"/>
          </a:p>
        </p:txBody>
      </p:sp>
      <p:sp>
        <p:nvSpPr>
          <p:cNvPr id="317" name="Google Shape;317;p42"/>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1"/>
          <p:cNvSpPr txBox="1"/>
          <p:nvPr>
            <p:ph type="title"/>
          </p:nvPr>
        </p:nvSpPr>
        <p:spPr>
          <a:xfrm>
            <a:off x="457200" y="349426"/>
            <a:ext cx="8229600" cy="7140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40"/>
              <a:buNone/>
            </a:pPr>
            <a:r>
              <a:rPr lang="en" sz="3140"/>
              <a:t>La sicurezza come problema di ingegneria</a:t>
            </a:r>
            <a:endParaRPr sz="3140"/>
          </a:p>
        </p:txBody>
      </p:sp>
      <p:sp>
        <p:nvSpPr>
          <p:cNvPr id="55" name="Google Shape;55;p1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a:t>Abbiamo bisogno di alcuni concetti per inquadrarla:</a:t>
            </a:r>
            <a:endParaRPr/>
          </a:p>
          <a:p>
            <a:pPr indent="-457200" lvl="0" marL="457200" rtl="0" algn="l">
              <a:lnSpc>
                <a:spcPct val="100000"/>
              </a:lnSpc>
              <a:spcBef>
                <a:spcPts val="600"/>
              </a:spcBef>
              <a:spcAft>
                <a:spcPts val="0"/>
              </a:spcAft>
              <a:buSzPts val="3600"/>
              <a:buChar char="●"/>
            </a:pPr>
            <a:r>
              <a:rPr b="1" lang="en" sz="3600"/>
              <a:t>Vulnerabilità</a:t>
            </a:r>
            <a:endParaRPr b="1" sz="3600"/>
          </a:p>
          <a:p>
            <a:pPr indent="-457200" lvl="0" marL="457200" rtl="0" algn="l">
              <a:lnSpc>
                <a:spcPct val="100000"/>
              </a:lnSpc>
              <a:spcBef>
                <a:spcPts val="0"/>
              </a:spcBef>
              <a:spcAft>
                <a:spcPts val="0"/>
              </a:spcAft>
              <a:buSzPts val="3600"/>
              <a:buChar char="●"/>
            </a:pPr>
            <a:r>
              <a:rPr b="1" lang="en" sz="3600"/>
              <a:t>Exploit</a:t>
            </a:r>
            <a:endParaRPr b="1" sz="3600"/>
          </a:p>
          <a:p>
            <a:pPr indent="-381000" lvl="0" marL="457200" rtl="0" algn="l">
              <a:lnSpc>
                <a:spcPct val="100000"/>
              </a:lnSpc>
              <a:spcBef>
                <a:spcPts val="0"/>
              </a:spcBef>
              <a:spcAft>
                <a:spcPts val="0"/>
              </a:spcAft>
              <a:buSzPts val="2400"/>
              <a:buChar char="●"/>
            </a:pPr>
            <a:r>
              <a:rPr lang="en" sz="2400"/>
              <a:t>Asset / Risorse</a:t>
            </a:r>
            <a:endParaRPr sz="2400"/>
          </a:p>
          <a:p>
            <a:pPr indent="-381000" lvl="0" marL="457200" rtl="0" algn="l">
              <a:spcBef>
                <a:spcPts val="0"/>
              </a:spcBef>
              <a:spcAft>
                <a:spcPts val="0"/>
              </a:spcAft>
              <a:buSzPts val="2400"/>
              <a:buChar char="●"/>
            </a:pPr>
            <a:r>
              <a:rPr lang="en" sz="2400"/>
              <a:t>Minacce</a:t>
            </a:r>
            <a:endParaRPr sz="2400"/>
          </a:p>
          <a:p>
            <a:pPr indent="-381000" lvl="0" marL="457200" rtl="0" algn="l">
              <a:spcBef>
                <a:spcPts val="0"/>
              </a:spcBef>
              <a:spcAft>
                <a:spcPts val="0"/>
              </a:spcAft>
              <a:buSzPts val="2400"/>
              <a:buChar char="●"/>
            </a:pPr>
            <a:r>
              <a:rPr lang="en" sz="2400"/>
              <a:t>Rischi</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lnSpc>
                <a:spcPct val="100000"/>
              </a:lnSpc>
              <a:spcBef>
                <a:spcPts val="0"/>
              </a:spcBef>
              <a:spcAft>
                <a:spcPts val="0"/>
              </a:spcAft>
              <a:buNone/>
            </a:pPr>
            <a:r>
              <a:t/>
            </a:r>
            <a:endParaRPr sz="2400"/>
          </a:p>
        </p:txBody>
      </p:sp>
      <p:sp>
        <p:nvSpPr>
          <p:cNvPr id="56" name="Google Shape;56;p11"/>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2"/>
          <p:cNvPicPr preferRelativeResize="0"/>
          <p:nvPr/>
        </p:nvPicPr>
        <p:blipFill rotWithShape="1">
          <a:blip r:embed="rId3">
            <a:alphaModFix/>
          </a:blip>
          <a:srcRect b="0" l="0" r="0" t="0"/>
          <a:stretch/>
        </p:blipFill>
        <p:spPr>
          <a:xfrm>
            <a:off x="20" y="15"/>
            <a:ext cx="6858000" cy="5138928"/>
          </a:xfrm>
          <a:prstGeom prst="rect">
            <a:avLst/>
          </a:prstGeom>
          <a:noFill/>
          <a:ln>
            <a:noFill/>
          </a:ln>
        </p:spPr>
      </p:pic>
      <p:sp>
        <p:nvSpPr>
          <p:cNvPr id="62" name="Google Shape;62;p12"/>
          <p:cNvSpPr txBox="1"/>
          <p:nvPr/>
        </p:nvSpPr>
        <p:spPr>
          <a:xfrm>
            <a:off x="286025" y="318619"/>
            <a:ext cx="2880300" cy="2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FFFFFF"/>
                </a:solidFill>
                <a:highlight>
                  <a:srgbClr val="000000"/>
                </a:highlight>
              </a:rPr>
              <a:t>È SICURO?</a:t>
            </a:r>
            <a:endParaRPr b="0" i="0" sz="2000" u="none" cap="none" strike="noStrike">
              <a:solidFill>
                <a:srgbClr val="FFFFFF"/>
              </a:solidFill>
              <a:highlight>
                <a:srgbClr val="000000"/>
              </a:highlight>
              <a:latin typeface="Arial"/>
              <a:ea typeface="Arial"/>
              <a:cs typeface="Arial"/>
              <a:sym typeface="Arial"/>
            </a:endParaRPr>
          </a:p>
        </p:txBody>
      </p:sp>
      <p:pic>
        <p:nvPicPr>
          <p:cNvPr id="63" name="Google Shape;63;p12"/>
          <p:cNvPicPr preferRelativeResize="0"/>
          <p:nvPr/>
        </p:nvPicPr>
        <p:blipFill rotWithShape="1">
          <a:blip r:embed="rId4">
            <a:alphaModFix/>
          </a:blip>
          <a:srcRect b="0" l="0" r="0" t="0"/>
          <a:stretch/>
        </p:blipFill>
        <p:spPr>
          <a:xfrm>
            <a:off x="8460855" y="2286300"/>
            <a:ext cx="194738" cy="259650"/>
          </a:xfrm>
          <a:prstGeom prst="rect">
            <a:avLst/>
          </a:prstGeom>
          <a:noFill/>
          <a:ln>
            <a:noFill/>
          </a:ln>
        </p:spPr>
      </p:pic>
      <p:sp>
        <p:nvSpPr>
          <p:cNvPr id="64" name="Google Shape;64;p12"/>
          <p:cNvSpPr txBox="1"/>
          <p:nvPr/>
        </p:nvSpPr>
        <p:spPr>
          <a:xfrm>
            <a:off x="3361450" y="4512575"/>
            <a:ext cx="5520300" cy="36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FFFFFF"/>
                </a:solidFill>
                <a:highlight>
                  <a:srgbClr val="000000"/>
                </a:highlight>
              </a:rPr>
              <a:t>PERCHÉ DA UN SENSO DI SICUREZZA?</a:t>
            </a:r>
            <a:endParaRPr b="0" i="0" sz="2000" u="none" cap="none" strike="noStrike">
              <a:solidFill>
                <a:srgbClr val="FFFFFF"/>
              </a:solidFill>
              <a:highlight>
                <a:srgbClr val="000000"/>
              </a:highlight>
              <a:latin typeface="Arial"/>
              <a:ea typeface="Arial"/>
              <a:cs typeface="Arial"/>
              <a:sym typeface="Arial"/>
            </a:endParaRPr>
          </a:p>
        </p:txBody>
      </p:sp>
      <p:sp>
        <p:nvSpPr>
          <p:cNvPr id="65" name="Google Shape;65;p12"/>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3"/>
          <p:cNvPicPr preferRelativeResize="0"/>
          <p:nvPr/>
        </p:nvPicPr>
        <p:blipFill rotWithShape="1">
          <a:blip r:embed="rId3">
            <a:alphaModFix/>
          </a:blip>
          <a:srcRect b="0" l="0" r="0" t="0"/>
          <a:stretch/>
        </p:blipFill>
        <p:spPr>
          <a:xfrm>
            <a:off x="5147225" y="1192200"/>
            <a:ext cx="2846268" cy="3795018"/>
          </a:xfrm>
          <a:prstGeom prst="rect">
            <a:avLst/>
          </a:prstGeom>
          <a:noFill/>
          <a:ln>
            <a:noFill/>
          </a:ln>
        </p:spPr>
      </p:pic>
      <p:sp>
        <p:nvSpPr>
          <p:cNvPr id="71" name="Google Shape;71;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Attenzione ai dettagli (1/2)</a:t>
            </a:r>
            <a:endParaRPr/>
          </a:p>
        </p:txBody>
      </p:sp>
      <p:pic>
        <p:nvPicPr>
          <p:cNvPr id="72" name="Google Shape;72;p13"/>
          <p:cNvPicPr preferRelativeResize="0"/>
          <p:nvPr/>
        </p:nvPicPr>
        <p:blipFill rotWithShape="1">
          <a:blip r:embed="rId4">
            <a:alphaModFix/>
          </a:blip>
          <a:srcRect b="0" l="0" r="0" t="0"/>
          <a:stretch/>
        </p:blipFill>
        <p:spPr>
          <a:xfrm>
            <a:off x="228200" y="2435400"/>
            <a:ext cx="3405394" cy="2551762"/>
          </a:xfrm>
          <a:prstGeom prst="rect">
            <a:avLst/>
          </a:prstGeom>
          <a:noFill/>
          <a:ln>
            <a:noFill/>
          </a:ln>
        </p:spPr>
      </p:pic>
      <p:cxnSp>
        <p:nvCxnSpPr>
          <p:cNvPr id="73" name="Google Shape;73;p13"/>
          <p:cNvCxnSpPr>
            <a:stCxn id="74" idx="0"/>
          </p:cNvCxnSpPr>
          <p:nvPr/>
        </p:nvCxnSpPr>
        <p:spPr>
          <a:xfrm flipH="1" rot="10800000">
            <a:off x="4520800" y="1192238"/>
            <a:ext cx="625800" cy="2189100"/>
          </a:xfrm>
          <a:prstGeom prst="straightConnector1">
            <a:avLst/>
          </a:prstGeom>
          <a:noFill/>
          <a:ln cap="flat" cmpd="sng" w="19050">
            <a:solidFill>
              <a:srgbClr val="FF0000"/>
            </a:solidFill>
            <a:prstDash val="solid"/>
            <a:round/>
            <a:headEnd len="sm" w="sm" type="none"/>
            <a:tailEnd len="sm" w="sm" type="none"/>
          </a:ln>
        </p:spPr>
      </p:cxnSp>
      <p:sp>
        <p:nvSpPr>
          <p:cNvPr id="74" name="Google Shape;74;p13"/>
          <p:cNvSpPr/>
          <p:nvPr/>
        </p:nvSpPr>
        <p:spPr>
          <a:xfrm>
            <a:off x="4430350" y="3381338"/>
            <a:ext cx="180900" cy="18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 name="Google Shape;75;p13"/>
          <p:cNvCxnSpPr>
            <a:stCxn id="74" idx="2"/>
          </p:cNvCxnSpPr>
          <p:nvPr/>
        </p:nvCxnSpPr>
        <p:spPr>
          <a:xfrm>
            <a:off x="4520800" y="3570038"/>
            <a:ext cx="626100" cy="1417200"/>
          </a:xfrm>
          <a:prstGeom prst="straightConnector1">
            <a:avLst/>
          </a:prstGeom>
          <a:noFill/>
          <a:ln cap="flat" cmpd="sng" w="19050">
            <a:solidFill>
              <a:srgbClr val="FF0000"/>
            </a:solidFill>
            <a:prstDash val="solid"/>
            <a:round/>
            <a:headEnd len="sm" w="sm" type="none"/>
            <a:tailEnd len="sm" w="sm" type="none"/>
          </a:ln>
        </p:spPr>
      </p:cxnSp>
      <p:pic>
        <p:nvPicPr>
          <p:cNvPr id="76" name="Google Shape;76;p13"/>
          <p:cNvPicPr preferRelativeResize="0"/>
          <p:nvPr/>
        </p:nvPicPr>
        <p:blipFill rotWithShape="1">
          <a:blip r:embed="rId3">
            <a:alphaModFix/>
          </a:blip>
          <a:srcRect b="0" l="0" r="0" t="0"/>
          <a:stretch/>
        </p:blipFill>
        <p:spPr>
          <a:xfrm>
            <a:off x="4430340" y="3385278"/>
            <a:ext cx="135675" cy="180898"/>
          </a:xfrm>
          <a:prstGeom prst="rect">
            <a:avLst/>
          </a:prstGeom>
          <a:noFill/>
          <a:ln>
            <a:noFill/>
          </a:ln>
        </p:spPr>
      </p:pic>
      <p:sp>
        <p:nvSpPr>
          <p:cNvPr id="77" name="Google Shape;77;p13"/>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Attenzione ai dettagli</a:t>
            </a:r>
            <a:r>
              <a:rPr lang="en"/>
              <a:t> (2/2)</a:t>
            </a:r>
            <a:endParaRPr/>
          </a:p>
        </p:txBody>
      </p:sp>
      <p:pic>
        <p:nvPicPr>
          <p:cNvPr id="83" name="Google Shape;83;p14"/>
          <p:cNvPicPr preferRelativeResize="0"/>
          <p:nvPr/>
        </p:nvPicPr>
        <p:blipFill rotWithShape="1">
          <a:blip r:embed="rId3">
            <a:alphaModFix/>
          </a:blip>
          <a:srcRect b="0" l="0" r="0" t="0"/>
          <a:stretch/>
        </p:blipFill>
        <p:spPr>
          <a:xfrm>
            <a:off x="4572000" y="1252013"/>
            <a:ext cx="3264732" cy="3729844"/>
          </a:xfrm>
          <a:prstGeom prst="rect">
            <a:avLst/>
          </a:prstGeom>
          <a:noFill/>
          <a:ln>
            <a:noFill/>
          </a:ln>
        </p:spPr>
      </p:pic>
      <p:sp>
        <p:nvSpPr>
          <p:cNvPr id="84" name="Google Shape;84;p14"/>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a:t>Una porta di un </a:t>
            </a:r>
            <a:r>
              <a:rPr lang="en"/>
              <a:t>aeroporto</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sz="2000"/>
          </a:p>
          <a:p>
            <a:pPr indent="0" lvl="0" marL="0" rtl="0" algn="l">
              <a:lnSpc>
                <a:spcPct val="100000"/>
              </a:lnSpc>
              <a:spcBef>
                <a:spcPts val="600"/>
              </a:spcBef>
              <a:spcAft>
                <a:spcPts val="0"/>
              </a:spcAft>
              <a:buSzPts val="3000"/>
              <a:buNone/>
            </a:pPr>
            <a:r>
              <a:t/>
            </a:r>
            <a:endParaRPr sz="1600"/>
          </a:p>
          <a:p>
            <a:pPr indent="0" lvl="0" marL="0" rtl="0" algn="l">
              <a:lnSpc>
                <a:spcPct val="100000"/>
              </a:lnSpc>
              <a:spcBef>
                <a:spcPts val="600"/>
              </a:spcBef>
              <a:spcAft>
                <a:spcPts val="0"/>
              </a:spcAft>
              <a:buSzPts val="3000"/>
              <a:buNone/>
            </a:pPr>
            <a:r>
              <a:t/>
            </a:r>
            <a:endParaRPr sz="1600"/>
          </a:p>
        </p:txBody>
      </p:sp>
      <p:sp>
        <p:nvSpPr>
          <p:cNvPr id="85" name="Google Shape;85;p14"/>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idx="1" type="body"/>
          </p:nvPr>
        </p:nvSpPr>
        <p:spPr>
          <a:xfrm>
            <a:off x="457200" y="1063238"/>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b="1" lang="en"/>
              <a:t>Vulnerabilità</a:t>
            </a:r>
            <a:r>
              <a:rPr lang="en"/>
              <a:t>:</a:t>
            </a:r>
            <a:r>
              <a:rPr lang="en"/>
              <a:t> qualcosa che consente di violare uno dei vincoli del paradigma CIA.</a:t>
            </a:r>
            <a:endParaRPr/>
          </a:p>
          <a:p>
            <a:pPr indent="0" lvl="0" marL="0" rtl="0" algn="l">
              <a:lnSpc>
                <a:spcPct val="100000"/>
              </a:lnSpc>
              <a:spcBef>
                <a:spcPts val="600"/>
              </a:spcBef>
              <a:spcAft>
                <a:spcPts val="0"/>
              </a:spcAft>
              <a:buSzPts val="3000"/>
              <a:buNone/>
            </a:pPr>
            <a:r>
              <a:t/>
            </a:r>
            <a:endParaRPr b="1"/>
          </a:p>
          <a:p>
            <a:pPr indent="0" lvl="0" marL="0" rtl="0" algn="l">
              <a:lnSpc>
                <a:spcPct val="100000"/>
              </a:lnSpc>
              <a:spcBef>
                <a:spcPts val="600"/>
              </a:spcBef>
              <a:spcAft>
                <a:spcPts val="0"/>
              </a:spcAft>
              <a:buSzPts val="3000"/>
              <a:buNone/>
            </a:pPr>
            <a:r>
              <a:rPr b="1" lang="en"/>
              <a:t>Exploit</a:t>
            </a:r>
            <a:r>
              <a:rPr lang="en"/>
              <a:t>: un modo specifico di utilizzare una o più vulnerabilità per raggiungere un obiettivo specifico che viola tali vincoli.</a:t>
            </a:r>
            <a:endParaRPr/>
          </a:p>
        </p:txBody>
      </p:sp>
      <p:sp>
        <p:nvSpPr>
          <p:cNvPr id="91" name="Google Shape;91;p1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Vulnerabilità </a:t>
            </a:r>
            <a:r>
              <a:rPr b="0" i="1" lang="en"/>
              <a:t>vs.</a:t>
            </a:r>
            <a:r>
              <a:rPr lang="en"/>
              <a:t> Exploit</a:t>
            </a:r>
            <a:endParaRPr/>
          </a:p>
        </p:txBody>
      </p:sp>
      <p:sp>
        <p:nvSpPr>
          <p:cNvPr id="92" name="Google Shape;92;p15"/>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Come funziona un lucchetto</a:t>
            </a:r>
            <a:endParaRPr/>
          </a:p>
        </p:txBody>
      </p:sp>
      <p:sp>
        <p:nvSpPr>
          <p:cNvPr id="98" name="Google Shape;98;p16"/>
          <p:cNvSpPr txBox="1"/>
          <p:nvPr>
            <p:ph idx="12" type="sldNum"/>
          </p:nvPr>
        </p:nvSpPr>
        <p:spPr>
          <a:xfrm>
            <a:off x="8556784" y="4749850"/>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99" name="Google Shape;99;p16"/>
          <p:cNvPicPr preferRelativeResize="0"/>
          <p:nvPr/>
        </p:nvPicPr>
        <p:blipFill rotWithShape="1">
          <a:blip r:embed="rId3">
            <a:alphaModFix/>
          </a:blip>
          <a:srcRect b="0" l="0" r="0" t="0"/>
          <a:stretch/>
        </p:blipFill>
        <p:spPr>
          <a:xfrm>
            <a:off x="1911100" y="1063376"/>
            <a:ext cx="5321800" cy="3991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